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9"/>
  </p:notesMasterIdLst>
  <p:sldIdLst>
    <p:sldId id="256" r:id="rId2"/>
    <p:sldId id="290" r:id="rId3"/>
    <p:sldId id="293" r:id="rId4"/>
    <p:sldId id="291" r:id="rId5"/>
    <p:sldId id="331" r:id="rId6"/>
    <p:sldId id="294" r:id="rId7"/>
    <p:sldId id="295" r:id="rId8"/>
    <p:sldId id="296" r:id="rId9"/>
    <p:sldId id="297" r:id="rId10"/>
    <p:sldId id="298" r:id="rId11"/>
    <p:sldId id="299" r:id="rId12"/>
    <p:sldId id="300" r:id="rId13"/>
    <p:sldId id="302" r:id="rId14"/>
    <p:sldId id="327" r:id="rId15"/>
    <p:sldId id="301" r:id="rId16"/>
    <p:sldId id="303" r:id="rId17"/>
    <p:sldId id="332" r:id="rId18"/>
    <p:sldId id="304" r:id="rId19"/>
    <p:sldId id="328" r:id="rId20"/>
    <p:sldId id="305" r:id="rId21"/>
    <p:sldId id="308" r:id="rId22"/>
    <p:sldId id="330" r:id="rId23"/>
    <p:sldId id="320" r:id="rId24"/>
    <p:sldId id="306" r:id="rId25"/>
    <p:sldId id="318" r:id="rId26"/>
    <p:sldId id="319" r:id="rId27"/>
    <p:sldId id="321" r:id="rId28"/>
    <p:sldId id="322" r:id="rId29"/>
    <p:sldId id="325" r:id="rId30"/>
    <p:sldId id="309" r:id="rId31"/>
    <p:sldId id="329" r:id="rId32"/>
    <p:sldId id="307" r:id="rId33"/>
    <p:sldId id="315" r:id="rId34"/>
    <p:sldId id="316" r:id="rId35"/>
    <p:sldId id="324" r:id="rId36"/>
    <p:sldId id="326" r:id="rId37"/>
    <p:sldId id="317" r:id="rId38"/>
    <p:sldId id="323" r:id="rId39"/>
    <p:sldId id="310" r:id="rId40"/>
    <p:sldId id="311" r:id="rId41"/>
    <p:sldId id="314" r:id="rId42"/>
    <p:sldId id="313" r:id="rId43"/>
    <p:sldId id="283" r:id="rId44"/>
    <p:sldId id="266" r:id="rId45"/>
    <p:sldId id="334" r:id="rId46"/>
    <p:sldId id="333" r:id="rId47"/>
    <p:sldId id="33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39" autoAdjust="0"/>
  </p:normalViewPr>
  <p:slideViewPr>
    <p:cSldViewPr snapToGrid="0">
      <p:cViewPr varScale="1">
        <p:scale>
          <a:sx n="65" d="100"/>
          <a:sy n="65" d="100"/>
        </p:scale>
        <p:origin x="912" y="7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85D58-BADB-4712-A736-5CFA6F15191A}" type="datetimeFigureOut">
              <a:rPr lang="en-US" smtClean="0"/>
              <a:t>02-Jul-19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D4D412-80AC-4FF0-B306-1D77DD873619}" type="slidenum">
              <a:rPr lang="en-US" smtClean="0"/>
              <a:t>‹#›</a:t>
            </a:fld>
            <a:endParaRPr lang="en-US"/>
          </a:p>
        </p:txBody>
      </p:sp>
    </p:spTree>
    <p:extLst>
      <p:ext uri="{BB962C8B-B14F-4D97-AF65-F5344CB8AC3E}">
        <p14:creationId xmlns:p14="http://schemas.microsoft.com/office/powerpoint/2010/main" val="191535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solidFill>
                  <a:srgbClr val="000000"/>
                </a:solidFill>
                <a:latin typeface="+mn-lt"/>
                <a:ea typeface="Calibri" panose="020F0502020204030204" pitchFamily="34" charset="0"/>
                <a:cs typeface="Arial" panose="020B0604020202020204" pitchFamily="34" charset="0"/>
              </a:rPr>
              <a:t>Dự báo</a:t>
            </a:r>
            <a:r>
              <a:rPr lang="en-US" sz="1200" dirty="0">
                <a:solidFill>
                  <a:srgbClr val="000000"/>
                </a:solidFill>
                <a:latin typeface="Arial" panose="020B0604020202020204" pitchFamily="34" charset="0"/>
                <a:ea typeface="Calibri" panose="020F0502020204030204" pitchFamily="34" charset="0"/>
                <a:cs typeface="Arial" panose="020B0604020202020204" pitchFamily="34" charset="0"/>
              </a:rPr>
              <a:t>,</a:t>
            </a:r>
            <a:r>
              <a:rPr lang="de-DE" sz="1200" dirty="0">
                <a:solidFill>
                  <a:srgbClr val="000000"/>
                </a:solidFill>
                <a:latin typeface="Arial" panose="020B0604020202020204" pitchFamily="34" charset="0"/>
                <a:ea typeface="Calibri" panose="020F0502020204030204" pitchFamily="34" charset="0"/>
                <a:cs typeface="Arial" panose="020B0604020202020204" pitchFamily="34" charset="0"/>
              </a:rPr>
              <a:t> năm 2050, thế giới cần hơn 220 triệu tấn thủy sản trong khi tổng sản lượng đánh bắt thủy sản của thế giới có xu hướng giảm dần. </a:t>
            </a:r>
          </a:p>
          <a:p>
            <a:endParaRPr lang="en-US" dirty="0"/>
          </a:p>
        </p:txBody>
      </p:sp>
      <p:sp>
        <p:nvSpPr>
          <p:cNvPr id="4" name="Slide Number Placeholder 3"/>
          <p:cNvSpPr>
            <a:spLocks noGrp="1"/>
          </p:cNvSpPr>
          <p:nvPr>
            <p:ph type="sldNum" sz="quarter" idx="5"/>
          </p:nvPr>
        </p:nvSpPr>
        <p:spPr/>
        <p:txBody>
          <a:bodyPr/>
          <a:lstStyle/>
          <a:p>
            <a:fld id="{59D4D412-80AC-4FF0-B306-1D77DD873619}" type="slidenum">
              <a:rPr lang="en-US" smtClean="0"/>
              <a:t>4</a:t>
            </a:fld>
            <a:endParaRPr lang="en-US"/>
          </a:p>
        </p:txBody>
      </p:sp>
    </p:spTree>
    <p:extLst>
      <p:ext uri="{BB962C8B-B14F-4D97-AF65-F5344CB8AC3E}">
        <p14:creationId xmlns:p14="http://schemas.microsoft.com/office/powerpoint/2010/main" val="3398861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17</a:t>
            </a:fld>
            <a:endParaRPr lang="en-US"/>
          </a:p>
        </p:txBody>
      </p:sp>
    </p:spTree>
    <p:extLst>
      <p:ext uri="{BB962C8B-B14F-4D97-AF65-F5344CB8AC3E}">
        <p14:creationId xmlns:p14="http://schemas.microsoft.com/office/powerpoint/2010/main" val="3319333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18</a:t>
            </a:fld>
            <a:endParaRPr lang="en-US"/>
          </a:p>
        </p:txBody>
      </p:sp>
    </p:spTree>
    <p:extLst>
      <p:ext uri="{BB962C8B-B14F-4D97-AF65-F5344CB8AC3E}">
        <p14:creationId xmlns:p14="http://schemas.microsoft.com/office/powerpoint/2010/main" val="1000822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19</a:t>
            </a:fld>
            <a:endParaRPr lang="en-US"/>
          </a:p>
        </p:txBody>
      </p:sp>
    </p:spTree>
    <p:extLst>
      <p:ext uri="{BB962C8B-B14F-4D97-AF65-F5344CB8AC3E}">
        <p14:creationId xmlns:p14="http://schemas.microsoft.com/office/powerpoint/2010/main" val="1987763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20</a:t>
            </a:fld>
            <a:endParaRPr lang="en-US"/>
          </a:p>
        </p:txBody>
      </p:sp>
    </p:spTree>
    <p:extLst>
      <p:ext uri="{BB962C8B-B14F-4D97-AF65-F5344CB8AC3E}">
        <p14:creationId xmlns:p14="http://schemas.microsoft.com/office/powerpoint/2010/main" val="1348069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22</a:t>
            </a:fld>
            <a:endParaRPr lang="en-US"/>
          </a:p>
        </p:txBody>
      </p:sp>
    </p:spTree>
    <p:extLst>
      <p:ext uri="{BB962C8B-B14F-4D97-AF65-F5344CB8AC3E}">
        <p14:creationId xmlns:p14="http://schemas.microsoft.com/office/powerpoint/2010/main" val="4152191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23</a:t>
            </a:fld>
            <a:endParaRPr lang="en-US"/>
          </a:p>
        </p:txBody>
      </p:sp>
    </p:spTree>
    <p:extLst>
      <p:ext uri="{BB962C8B-B14F-4D97-AF65-F5344CB8AC3E}">
        <p14:creationId xmlns:p14="http://schemas.microsoft.com/office/powerpoint/2010/main" val="3257502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24</a:t>
            </a:fld>
            <a:endParaRPr lang="en-US"/>
          </a:p>
        </p:txBody>
      </p:sp>
    </p:spTree>
    <p:extLst>
      <p:ext uri="{BB962C8B-B14F-4D97-AF65-F5344CB8AC3E}">
        <p14:creationId xmlns:p14="http://schemas.microsoft.com/office/powerpoint/2010/main" val="3441800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25</a:t>
            </a:fld>
            <a:endParaRPr lang="en-US"/>
          </a:p>
        </p:txBody>
      </p:sp>
    </p:spTree>
    <p:extLst>
      <p:ext uri="{BB962C8B-B14F-4D97-AF65-F5344CB8AC3E}">
        <p14:creationId xmlns:p14="http://schemas.microsoft.com/office/powerpoint/2010/main" val="285954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26</a:t>
            </a:fld>
            <a:endParaRPr lang="en-US"/>
          </a:p>
        </p:txBody>
      </p:sp>
    </p:spTree>
    <p:extLst>
      <p:ext uri="{BB962C8B-B14F-4D97-AF65-F5344CB8AC3E}">
        <p14:creationId xmlns:p14="http://schemas.microsoft.com/office/powerpoint/2010/main" val="3335117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27</a:t>
            </a:fld>
            <a:endParaRPr lang="en-US"/>
          </a:p>
        </p:txBody>
      </p:sp>
    </p:spTree>
    <p:extLst>
      <p:ext uri="{BB962C8B-B14F-4D97-AF65-F5344CB8AC3E}">
        <p14:creationId xmlns:p14="http://schemas.microsoft.com/office/powerpoint/2010/main" val="225888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solidFill>
                  <a:srgbClr val="000000"/>
                </a:solidFill>
                <a:latin typeface="+mn-lt"/>
                <a:ea typeface="Calibri" panose="020F0502020204030204" pitchFamily="34" charset="0"/>
                <a:cs typeface="Arial" panose="020B0604020202020204" pitchFamily="34" charset="0"/>
              </a:rPr>
              <a:t>Dự báo</a:t>
            </a:r>
            <a:r>
              <a:rPr lang="en-US" sz="1200" dirty="0">
                <a:solidFill>
                  <a:srgbClr val="000000"/>
                </a:solidFill>
                <a:latin typeface="Arial" panose="020B0604020202020204" pitchFamily="34" charset="0"/>
                <a:ea typeface="Calibri" panose="020F0502020204030204" pitchFamily="34" charset="0"/>
                <a:cs typeface="Arial" panose="020B0604020202020204" pitchFamily="34" charset="0"/>
              </a:rPr>
              <a:t>,</a:t>
            </a:r>
            <a:r>
              <a:rPr lang="de-DE" sz="1200" dirty="0">
                <a:solidFill>
                  <a:srgbClr val="000000"/>
                </a:solidFill>
                <a:latin typeface="Arial" panose="020B0604020202020204" pitchFamily="34" charset="0"/>
                <a:ea typeface="Calibri" panose="020F0502020204030204" pitchFamily="34" charset="0"/>
                <a:cs typeface="Arial" panose="020B0604020202020204" pitchFamily="34" charset="0"/>
              </a:rPr>
              <a:t> năm 2050, thế giới cần hơn 220 triệu tấn thủy sản trong khi tổng sản lượng đánh bắt thủy sản của thế giới có xu hướng giảm dần. </a:t>
            </a:r>
          </a:p>
          <a:p>
            <a:endParaRPr lang="en-US" dirty="0"/>
          </a:p>
        </p:txBody>
      </p:sp>
      <p:sp>
        <p:nvSpPr>
          <p:cNvPr id="4" name="Slide Number Placeholder 3"/>
          <p:cNvSpPr>
            <a:spLocks noGrp="1"/>
          </p:cNvSpPr>
          <p:nvPr>
            <p:ph type="sldNum" sz="quarter" idx="5"/>
          </p:nvPr>
        </p:nvSpPr>
        <p:spPr/>
        <p:txBody>
          <a:bodyPr/>
          <a:lstStyle/>
          <a:p>
            <a:fld id="{59D4D412-80AC-4FF0-B306-1D77DD873619}" type="slidenum">
              <a:rPr lang="en-US" smtClean="0"/>
              <a:t>5</a:t>
            </a:fld>
            <a:endParaRPr lang="en-US"/>
          </a:p>
        </p:txBody>
      </p:sp>
    </p:spTree>
    <p:extLst>
      <p:ext uri="{BB962C8B-B14F-4D97-AF65-F5344CB8AC3E}">
        <p14:creationId xmlns:p14="http://schemas.microsoft.com/office/powerpoint/2010/main" val="140567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28</a:t>
            </a:fld>
            <a:endParaRPr lang="en-US"/>
          </a:p>
        </p:txBody>
      </p:sp>
    </p:spTree>
    <p:extLst>
      <p:ext uri="{BB962C8B-B14F-4D97-AF65-F5344CB8AC3E}">
        <p14:creationId xmlns:p14="http://schemas.microsoft.com/office/powerpoint/2010/main" val="1272495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29</a:t>
            </a:fld>
            <a:endParaRPr lang="en-US"/>
          </a:p>
        </p:txBody>
      </p:sp>
    </p:spTree>
    <p:extLst>
      <p:ext uri="{BB962C8B-B14F-4D97-AF65-F5344CB8AC3E}">
        <p14:creationId xmlns:p14="http://schemas.microsoft.com/office/powerpoint/2010/main" val="1722595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31</a:t>
            </a:fld>
            <a:endParaRPr lang="en-US"/>
          </a:p>
        </p:txBody>
      </p:sp>
    </p:spTree>
    <p:extLst>
      <p:ext uri="{BB962C8B-B14F-4D97-AF65-F5344CB8AC3E}">
        <p14:creationId xmlns:p14="http://schemas.microsoft.com/office/powerpoint/2010/main" val="2436614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32</a:t>
            </a:fld>
            <a:endParaRPr lang="en-US"/>
          </a:p>
        </p:txBody>
      </p:sp>
    </p:spTree>
    <p:extLst>
      <p:ext uri="{BB962C8B-B14F-4D97-AF65-F5344CB8AC3E}">
        <p14:creationId xmlns:p14="http://schemas.microsoft.com/office/powerpoint/2010/main" val="3159662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33</a:t>
            </a:fld>
            <a:endParaRPr lang="en-US"/>
          </a:p>
        </p:txBody>
      </p:sp>
    </p:spTree>
    <p:extLst>
      <p:ext uri="{BB962C8B-B14F-4D97-AF65-F5344CB8AC3E}">
        <p14:creationId xmlns:p14="http://schemas.microsoft.com/office/powerpoint/2010/main" val="1944064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Đánh giá độ tin cậy, hoạt động ổn định của toàn bộ hệ thống thiết bị phần cứng của thiết bị đo cũng như chương trình phần mềm thiết bị khi hoạt động liên tục và dài ngày.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34</a:t>
            </a:fld>
            <a:endParaRPr lang="en-US"/>
          </a:p>
        </p:txBody>
      </p:sp>
    </p:spTree>
    <p:extLst>
      <p:ext uri="{BB962C8B-B14F-4D97-AF65-F5344CB8AC3E}">
        <p14:creationId xmlns:p14="http://schemas.microsoft.com/office/powerpoint/2010/main" val="1025122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Đánh giá độ tin cậy, hoạt động ổn định của toàn bộ hệ thống thiết bị phần cứng của thiết bị đo cũng như chương trình phần mềm thiết bị khi hoạt động liên tục và dài ngày.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35</a:t>
            </a:fld>
            <a:endParaRPr lang="en-US"/>
          </a:p>
        </p:txBody>
      </p:sp>
    </p:spTree>
    <p:extLst>
      <p:ext uri="{BB962C8B-B14F-4D97-AF65-F5344CB8AC3E}">
        <p14:creationId xmlns:p14="http://schemas.microsoft.com/office/powerpoint/2010/main" val="1100939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36</a:t>
            </a:fld>
            <a:endParaRPr lang="en-US"/>
          </a:p>
        </p:txBody>
      </p:sp>
    </p:spTree>
    <p:extLst>
      <p:ext uri="{BB962C8B-B14F-4D97-AF65-F5344CB8AC3E}">
        <p14:creationId xmlns:p14="http://schemas.microsoft.com/office/powerpoint/2010/main" val="816206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Đánh giá độ tin cậy, hoạt động ổn định của toàn bộ hệ thống thiết bị phần cứng của thiết bị đo cũng như chương trình phần mềm thiết bị khi hoạt động liên tục và dài ngày.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37</a:t>
            </a:fld>
            <a:endParaRPr lang="en-US"/>
          </a:p>
        </p:txBody>
      </p:sp>
    </p:spTree>
    <p:extLst>
      <p:ext uri="{BB962C8B-B14F-4D97-AF65-F5344CB8AC3E}">
        <p14:creationId xmlns:p14="http://schemas.microsoft.com/office/powerpoint/2010/main" val="2432839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Đánh giá độ tin cậy, hoạt động ổn định của toàn bộ hệ thống thiết bị phần cứng của thiết bị đo cũng như chương trình phần mềm thiết bị khi hoạt động liên tục và dài ngày.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38</a:t>
            </a:fld>
            <a:endParaRPr lang="en-US"/>
          </a:p>
        </p:txBody>
      </p:sp>
    </p:spTree>
    <p:extLst>
      <p:ext uri="{BB962C8B-B14F-4D97-AF65-F5344CB8AC3E}">
        <p14:creationId xmlns:p14="http://schemas.microsoft.com/office/powerpoint/2010/main" val="67195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Vụ</a:t>
            </a:r>
            <a:r>
              <a:rPr lang="en-US" sz="1200" dirty="0"/>
              <a:t> </a:t>
            </a:r>
            <a:r>
              <a:rPr lang="en-US" sz="1200" dirty="0" err="1"/>
              <a:t>Công</a:t>
            </a:r>
            <a:r>
              <a:rPr lang="en-US" sz="1200" dirty="0"/>
              <a:t> ty Formosa </a:t>
            </a:r>
            <a:r>
              <a:rPr lang="en-US" sz="1200" dirty="0" err="1"/>
              <a:t>gây</a:t>
            </a:r>
            <a:r>
              <a:rPr lang="en-US" sz="1200" dirty="0"/>
              <a:t> ô </a:t>
            </a:r>
            <a:r>
              <a:rPr lang="en-US" sz="1200" dirty="0" err="1"/>
              <a:t>nhiễm</a:t>
            </a:r>
            <a:r>
              <a:rPr lang="en-US" sz="1200" dirty="0"/>
              <a:t> </a:t>
            </a:r>
            <a:r>
              <a:rPr lang="en-US" sz="1200" dirty="0" err="1"/>
              <a:t>môi</a:t>
            </a:r>
            <a:r>
              <a:rPr lang="en-US" sz="1200" dirty="0"/>
              <a:t> </a:t>
            </a:r>
            <a:r>
              <a:rPr lang="en-US" sz="1200" dirty="0" err="1"/>
              <a:t>trường</a:t>
            </a:r>
            <a:r>
              <a:rPr lang="en-US" sz="1200" dirty="0"/>
              <a:t> 4 </a:t>
            </a:r>
            <a:r>
              <a:rPr lang="en-US" sz="1200" dirty="0" err="1"/>
              <a:t>tỉnh</a:t>
            </a:r>
            <a:r>
              <a:rPr lang="en-US" sz="1200" dirty="0"/>
              <a:t> </a:t>
            </a:r>
            <a:r>
              <a:rPr lang="en-US" sz="1200" dirty="0" err="1"/>
              <a:t>miền</a:t>
            </a:r>
            <a:r>
              <a:rPr lang="en-US" sz="1200" dirty="0"/>
              <a:t> Trung </a:t>
            </a:r>
            <a:r>
              <a:rPr lang="en-US" sz="1200" dirty="0" err="1"/>
              <a:t>vào</a:t>
            </a:r>
            <a:r>
              <a:rPr lang="en-US" sz="1200" dirty="0"/>
              <a:t> </a:t>
            </a:r>
            <a:r>
              <a:rPr lang="en-US" sz="1200" dirty="0" err="1"/>
              <a:t>năm</a:t>
            </a:r>
            <a:r>
              <a:rPr lang="en-US" sz="1200" dirty="0"/>
              <a:t> 2016, </a:t>
            </a:r>
            <a:r>
              <a:rPr lang="en-US" sz="1200" dirty="0" err="1"/>
              <a:t>ảnh</a:t>
            </a:r>
            <a:r>
              <a:rPr lang="en-US" sz="1200" dirty="0"/>
              <a:t> </a:t>
            </a:r>
            <a:r>
              <a:rPr lang="en-US" sz="1200" dirty="0" err="1"/>
              <a:t>hưởng</a:t>
            </a:r>
            <a:r>
              <a:rPr lang="en-US" sz="1200" dirty="0"/>
              <a:t> </a:t>
            </a:r>
            <a:r>
              <a:rPr lang="en-US" sz="1200" dirty="0" err="1"/>
              <a:t>trực</a:t>
            </a:r>
            <a:r>
              <a:rPr lang="en-US" sz="1200" dirty="0"/>
              <a:t> </a:t>
            </a:r>
            <a:r>
              <a:rPr lang="en-US" sz="1200" dirty="0" err="1"/>
              <a:t>tiếp</a:t>
            </a:r>
            <a:r>
              <a:rPr lang="en-US" sz="1200" dirty="0"/>
              <a:t> 41.000 </a:t>
            </a:r>
            <a:r>
              <a:rPr lang="en-US" sz="1200" dirty="0" err="1"/>
              <a:t>người</a:t>
            </a:r>
            <a:r>
              <a:rPr lang="en-US" sz="1200" dirty="0"/>
              <a:t> </a:t>
            </a:r>
            <a:r>
              <a:rPr lang="en-US" sz="1200" dirty="0" err="1"/>
              <a:t>và</a:t>
            </a:r>
            <a:r>
              <a:rPr lang="en-US" sz="1200" dirty="0"/>
              <a:t> </a:t>
            </a:r>
            <a:r>
              <a:rPr lang="en-US" sz="1200" dirty="0" err="1"/>
              <a:t>gián</a:t>
            </a:r>
            <a:r>
              <a:rPr lang="en-US" sz="1200" dirty="0"/>
              <a:t> </a:t>
            </a:r>
            <a:r>
              <a:rPr lang="en-US" sz="1200" dirty="0" err="1"/>
              <a:t>tiếp</a:t>
            </a:r>
            <a:r>
              <a:rPr lang="en-US" sz="1200" dirty="0"/>
              <a:t> 176.000 </a:t>
            </a:r>
            <a:r>
              <a:rPr lang="en-US" sz="1200" dirty="0" err="1"/>
              <a:t>người</a:t>
            </a:r>
            <a:r>
              <a:rPr lang="en-US" sz="1200" dirty="0"/>
              <a:t> </a:t>
            </a:r>
            <a:r>
              <a:rPr lang="en-US" sz="1200" dirty="0" err="1"/>
              <a:t>phụ</a:t>
            </a:r>
            <a:r>
              <a:rPr lang="en-US" sz="1200" dirty="0"/>
              <a:t> </a:t>
            </a:r>
            <a:r>
              <a:rPr lang="en-US" sz="1200" dirty="0" err="1"/>
              <a:t>thuộc</a:t>
            </a:r>
            <a:r>
              <a:rPr lang="en-US" sz="1200" dirty="0"/>
              <a:t> (</a:t>
            </a:r>
            <a:r>
              <a:rPr lang="en-US" sz="1200" dirty="0" err="1"/>
              <a:t>bồi</a:t>
            </a:r>
            <a:r>
              <a:rPr lang="en-US" sz="1200" dirty="0"/>
              <a:t> </a:t>
            </a:r>
            <a:r>
              <a:rPr lang="en-US" sz="1200" dirty="0" err="1"/>
              <a:t>thường</a:t>
            </a:r>
            <a:r>
              <a:rPr lang="en-US" sz="1200" dirty="0"/>
              <a:t> </a:t>
            </a:r>
            <a:r>
              <a:rPr lang="en-US" sz="1200" b="1" dirty="0">
                <a:solidFill>
                  <a:srgbClr val="FF0000"/>
                </a:solidFill>
              </a:rPr>
              <a:t>500 </a:t>
            </a:r>
            <a:r>
              <a:rPr lang="en-US" sz="1200" b="1" dirty="0" err="1">
                <a:solidFill>
                  <a:srgbClr val="FF0000"/>
                </a:solidFill>
              </a:rPr>
              <a:t>triệu</a:t>
            </a:r>
            <a:r>
              <a:rPr lang="en-US" sz="1200" b="1" dirty="0">
                <a:solidFill>
                  <a:srgbClr val="FF0000"/>
                </a:solidFill>
              </a:rPr>
              <a:t> USD</a:t>
            </a:r>
            <a:r>
              <a:rPr lang="en-US" sz="1200" dirty="0"/>
              <a:t>). </a:t>
            </a:r>
          </a:p>
          <a:p>
            <a:r>
              <a:rPr lang="en-US" sz="1200" dirty="0" err="1"/>
              <a:t>Đầu</a:t>
            </a:r>
            <a:r>
              <a:rPr lang="en-US" sz="1200" dirty="0"/>
              <a:t> </a:t>
            </a:r>
            <a:r>
              <a:rPr lang="en-US" sz="1200" dirty="0" err="1"/>
              <a:t>tháng</a:t>
            </a:r>
            <a:r>
              <a:rPr lang="en-US" sz="1200" dirty="0"/>
              <a:t> 6/ 2017, ở </a:t>
            </a:r>
            <a:r>
              <a:rPr lang="vi-VN" sz="1200" dirty="0"/>
              <a:t>vùng nuôi tôm hùm thuộc P</a:t>
            </a:r>
            <a:r>
              <a:rPr lang="en-US" sz="1200" dirty="0" err="1"/>
              <a:t>hường</a:t>
            </a:r>
            <a:r>
              <a:rPr lang="en-US" sz="1200" dirty="0"/>
              <a:t> </a:t>
            </a:r>
            <a:r>
              <a:rPr lang="vi-VN" sz="1200" dirty="0"/>
              <a:t>Xuân Yên và </a:t>
            </a:r>
            <a:r>
              <a:rPr lang="en-US" sz="1200" dirty="0"/>
              <a:t>X</a:t>
            </a:r>
            <a:r>
              <a:rPr lang="vi-VN" sz="1200" dirty="0"/>
              <a:t>ã Xuân Phương</a:t>
            </a:r>
            <a:r>
              <a:rPr lang="en-US" sz="1200" dirty="0"/>
              <a:t>,</a:t>
            </a:r>
            <a:r>
              <a:rPr lang="vi-VN" sz="1200" dirty="0"/>
              <a:t> T</a:t>
            </a:r>
            <a:r>
              <a:rPr lang="en-US" sz="1200" dirty="0" err="1"/>
              <a:t>hị</a:t>
            </a:r>
            <a:r>
              <a:rPr lang="en-US" sz="1200" dirty="0"/>
              <a:t> </a:t>
            </a:r>
            <a:r>
              <a:rPr lang="en-US" sz="1200" dirty="0" err="1"/>
              <a:t>xã</a:t>
            </a:r>
            <a:r>
              <a:rPr lang="en-US" sz="1200" dirty="0"/>
              <a:t> </a:t>
            </a:r>
            <a:r>
              <a:rPr lang="vi-VN" sz="1200" dirty="0"/>
              <a:t>Sông Cầu, Phú Yên</a:t>
            </a:r>
            <a:r>
              <a:rPr lang="en-US" sz="1200" dirty="0"/>
              <a:t> </a:t>
            </a:r>
            <a:r>
              <a:rPr lang="en-US" sz="1200" dirty="0" err="1"/>
              <a:t>đã</a:t>
            </a:r>
            <a:r>
              <a:rPr lang="en-US" sz="1200" dirty="0"/>
              <a:t> </a:t>
            </a:r>
            <a:r>
              <a:rPr lang="en-US" sz="1200" dirty="0" err="1"/>
              <a:t>có</a:t>
            </a:r>
            <a:r>
              <a:rPr lang="en-US" sz="1200" dirty="0"/>
              <a:t> 502 </a:t>
            </a:r>
            <a:r>
              <a:rPr lang="en-US" sz="1200" dirty="0" err="1"/>
              <a:t>hộ</a:t>
            </a:r>
            <a:r>
              <a:rPr lang="en-US" sz="1200" dirty="0"/>
              <a:t> </a:t>
            </a:r>
            <a:r>
              <a:rPr lang="en-US" sz="1200" dirty="0" err="1"/>
              <a:t>nuôi</a:t>
            </a:r>
            <a:r>
              <a:rPr lang="en-US" sz="1200" dirty="0"/>
              <a:t> </a:t>
            </a:r>
            <a:r>
              <a:rPr lang="en-US" sz="1200" dirty="0" err="1"/>
              <a:t>có</a:t>
            </a:r>
            <a:r>
              <a:rPr lang="en-US" sz="1200" dirty="0"/>
              <a:t> 769.175 con </a:t>
            </a:r>
            <a:r>
              <a:rPr lang="en-US" sz="1200" dirty="0" err="1"/>
              <a:t>tôm</a:t>
            </a:r>
            <a:r>
              <a:rPr lang="en-US" sz="1200" dirty="0"/>
              <a:t> </a:t>
            </a:r>
            <a:r>
              <a:rPr lang="en-US" sz="1200" dirty="0" err="1"/>
              <a:t>hùm</a:t>
            </a:r>
            <a:r>
              <a:rPr lang="en-US" sz="1200" dirty="0"/>
              <a:t> </a:t>
            </a:r>
            <a:r>
              <a:rPr lang="en-US" sz="1200" dirty="0" err="1"/>
              <a:t>bị</a:t>
            </a:r>
            <a:r>
              <a:rPr lang="en-US" sz="1200" dirty="0"/>
              <a:t> </a:t>
            </a:r>
            <a:r>
              <a:rPr lang="en-US" sz="1200" dirty="0" err="1"/>
              <a:t>chết</a:t>
            </a:r>
            <a:r>
              <a:rPr lang="en-US" sz="1200" dirty="0"/>
              <a:t>, bao </a:t>
            </a:r>
            <a:r>
              <a:rPr lang="en-US" sz="1200" dirty="0" err="1"/>
              <a:t>gồm</a:t>
            </a:r>
            <a:r>
              <a:rPr lang="en-US" sz="1200" dirty="0"/>
              <a:t> </a:t>
            </a:r>
            <a:r>
              <a:rPr lang="en-US" sz="1200" dirty="0" err="1"/>
              <a:t>tôm</a:t>
            </a:r>
            <a:r>
              <a:rPr lang="en-US" sz="1200" dirty="0"/>
              <a:t> </a:t>
            </a:r>
            <a:r>
              <a:rPr lang="en-US" sz="1200" dirty="0" err="1"/>
              <a:t>giống</a:t>
            </a:r>
            <a:r>
              <a:rPr lang="en-US" sz="1200" dirty="0"/>
              <a:t> </a:t>
            </a:r>
            <a:r>
              <a:rPr lang="en-US" sz="1200" dirty="0" err="1"/>
              <a:t>và</a:t>
            </a:r>
            <a:r>
              <a:rPr lang="en-US" sz="1200" dirty="0"/>
              <a:t> </a:t>
            </a:r>
            <a:r>
              <a:rPr lang="en-US" sz="1200" dirty="0" err="1"/>
              <a:t>tôm</a:t>
            </a:r>
            <a:r>
              <a:rPr lang="en-US" sz="1200" dirty="0"/>
              <a:t> </a:t>
            </a:r>
            <a:r>
              <a:rPr lang="en-US" sz="1200" dirty="0" err="1"/>
              <a:t>thương</a:t>
            </a:r>
            <a:r>
              <a:rPr lang="en-US" sz="1200" dirty="0"/>
              <a:t> </a:t>
            </a:r>
            <a:r>
              <a:rPr lang="en-US" sz="1200" dirty="0" err="1"/>
              <a:t>phẩm</a:t>
            </a:r>
            <a:r>
              <a:rPr lang="en-US" sz="1200" dirty="0"/>
              <a:t>, </a:t>
            </a:r>
            <a:r>
              <a:rPr lang="en-US" sz="1200" dirty="0" err="1"/>
              <a:t>tương</a:t>
            </a:r>
            <a:r>
              <a:rPr lang="en-US" sz="1200" dirty="0"/>
              <a:t> </a:t>
            </a:r>
            <a:r>
              <a:rPr lang="en-US" sz="1200" dirty="0" err="1"/>
              <a:t>đương</a:t>
            </a:r>
            <a:r>
              <a:rPr lang="en-US" sz="1200" dirty="0"/>
              <a:t> 350-400 </a:t>
            </a:r>
            <a:r>
              <a:rPr lang="en-US" sz="1200" dirty="0" err="1"/>
              <a:t>tấn</a:t>
            </a:r>
            <a:r>
              <a:rPr lang="en-US" sz="1200" dirty="0"/>
              <a:t>, </a:t>
            </a:r>
            <a:r>
              <a:rPr lang="en-US" sz="1200" dirty="0" err="1"/>
              <a:t>ước</a:t>
            </a:r>
            <a:r>
              <a:rPr lang="en-US" sz="1200" dirty="0"/>
              <a:t> </a:t>
            </a:r>
            <a:r>
              <a:rPr lang="en-US" sz="1200" dirty="0" err="1"/>
              <a:t>thiệt</a:t>
            </a:r>
            <a:r>
              <a:rPr lang="en-US" sz="1200" dirty="0"/>
              <a:t> </a:t>
            </a:r>
            <a:r>
              <a:rPr lang="en-US" sz="1200" dirty="0" err="1"/>
              <a:t>hại</a:t>
            </a:r>
            <a:r>
              <a:rPr lang="en-US" sz="1200" dirty="0"/>
              <a:t> </a:t>
            </a:r>
            <a:r>
              <a:rPr lang="en-US" sz="1200" dirty="0" err="1"/>
              <a:t>trên</a:t>
            </a:r>
            <a:r>
              <a:rPr lang="en-US" sz="1200" dirty="0"/>
              <a:t> </a:t>
            </a:r>
            <a:r>
              <a:rPr lang="en-US" sz="1200" b="1" dirty="0">
                <a:solidFill>
                  <a:srgbClr val="FF0000"/>
                </a:solidFill>
              </a:rPr>
              <a:t>700 </a:t>
            </a:r>
            <a:r>
              <a:rPr lang="en-US" sz="1200" b="1" dirty="0" err="1">
                <a:solidFill>
                  <a:srgbClr val="FF0000"/>
                </a:solidFill>
              </a:rPr>
              <a:t>tỷ</a:t>
            </a:r>
            <a:r>
              <a:rPr lang="en-US" sz="1200" b="1" dirty="0">
                <a:solidFill>
                  <a:srgbClr val="FF0000"/>
                </a:solidFill>
              </a:rPr>
              <a:t> </a:t>
            </a:r>
            <a:r>
              <a:rPr lang="en-US" sz="1200" b="1" dirty="0" err="1">
                <a:solidFill>
                  <a:srgbClr val="FF0000"/>
                </a:solidFill>
              </a:rPr>
              <a:t>đồng</a:t>
            </a:r>
            <a:r>
              <a:rPr lang="vi-VN" sz="1200" dirty="0"/>
              <a: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8</a:t>
            </a:fld>
            <a:endParaRPr lang="en-US"/>
          </a:p>
        </p:txBody>
      </p:sp>
    </p:spTree>
    <p:extLst>
      <p:ext uri="{BB962C8B-B14F-4D97-AF65-F5344CB8AC3E}">
        <p14:creationId xmlns:p14="http://schemas.microsoft.com/office/powerpoint/2010/main" val="790761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mbria" panose="02040503050406030204" pitchFamily="18" charset="0"/>
                <a:ea typeface="Calibri" panose="020F0502020204030204" pitchFamily="34" charset="0"/>
                <a:cs typeface="Times New Roman" panose="02020603050405020304" pitchFamily="18" charset="0"/>
              </a:rPr>
              <a:t>Nắm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được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tình</a:t>
            </a:r>
            <a:r>
              <a:rPr lang="en-US" dirty="0">
                <a:latin typeface="Cambria" panose="02040503050406030204" pitchFamily="18" charset="0"/>
                <a:ea typeface="Calibri" panose="020F0502020204030204" pitchFamily="34" charset="0"/>
                <a:cs typeface="Times New Roman" panose="02020603050405020304" pitchFamily="18" charset="0"/>
              </a:rPr>
              <a:t> hình </a:t>
            </a:r>
            <a:r>
              <a:rPr lang="en-US" dirty="0" err="1">
                <a:latin typeface="Cambria" panose="02040503050406030204" pitchFamily="18" charset="0"/>
                <a:ea typeface="Calibri" panose="020F0502020204030204" pitchFamily="34" charset="0"/>
                <a:cs typeface="Times New Roman" panose="02020603050405020304" pitchFamily="18" charset="0"/>
              </a:rPr>
              <a:t>hình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ngành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thủy</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sản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nuôi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tôm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trên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thế</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giới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cũng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như</a:t>
            </a:r>
            <a:r>
              <a:rPr lang="en-US" dirty="0">
                <a:latin typeface="Cambria" panose="02040503050406030204" pitchFamily="18" charset="0"/>
                <a:ea typeface="Calibri" panose="020F0502020204030204" pitchFamily="34" charset="0"/>
                <a:cs typeface="Times New Roman" panose="02020603050405020304" pitchFamily="18" charset="0"/>
              </a:rPr>
              <a:t> ở </a:t>
            </a:r>
            <a:r>
              <a:rPr lang="en-US" dirty="0" err="1">
                <a:latin typeface="Cambria" panose="02040503050406030204" pitchFamily="18" charset="0"/>
                <a:ea typeface="Calibri" panose="020F0502020204030204" pitchFamily="34" charset="0"/>
                <a:cs typeface="Times New Roman" panose="02020603050405020304" pitchFamily="18" charset="0"/>
              </a:rPr>
              <a:t>Việt</a:t>
            </a:r>
            <a:r>
              <a:rPr lang="en-US" dirty="0">
                <a:latin typeface="Cambria" panose="02040503050406030204" pitchFamily="18" charset="0"/>
                <a:ea typeface="Calibri" panose="020F0502020204030204" pitchFamily="34" charset="0"/>
                <a:cs typeface="Times New Roman" panose="02020603050405020304" pitchFamily="18" charset="0"/>
              </a:rPr>
              <a:t> Nam, </a:t>
            </a:r>
            <a:r>
              <a:rPr lang="en-US" dirty="0" err="1">
                <a:latin typeface="Cambria" panose="02040503050406030204" pitchFamily="18" charset="0"/>
                <a:ea typeface="Calibri" panose="020F0502020204030204" pitchFamily="34" charset="0"/>
                <a:cs typeface="Times New Roman" panose="02020603050405020304" pitchFamily="18" charset="0"/>
              </a:rPr>
              <a:t>những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cơ</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hội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thách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thức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cũng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như</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những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bất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cập</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hạn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chế</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đặc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biệt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là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vấn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đề</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về</a:t>
            </a:r>
            <a:r>
              <a:rPr lang="en-US" dirty="0">
                <a:latin typeface="Cambria" panose="02040503050406030204" pitchFamily="18" charset="0"/>
                <a:ea typeface="Calibri" panose="020F0502020204030204" pitchFamily="34" charset="0"/>
                <a:cs typeface="Times New Roman" panose="02020603050405020304" pitchFamily="18" charset="0"/>
              </a:rPr>
              <a:t> ô </a:t>
            </a:r>
            <a:r>
              <a:rPr lang="en-US" dirty="0" err="1">
                <a:latin typeface="Cambria" panose="02040503050406030204" pitchFamily="18" charset="0"/>
                <a:ea typeface="Calibri" panose="020F0502020204030204" pitchFamily="34" charset="0"/>
                <a:cs typeface="Times New Roman" panose="02020603050405020304" pitchFamily="18" charset="0"/>
              </a:rPr>
              <a:t>nhiễm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môi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trường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nước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dịch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bệnh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xảy</a:t>
            </a:r>
            <a:r>
              <a:rPr lang="en-US" dirty="0">
                <a:latin typeface="Cambria" panose="02040503050406030204" pitchFamily="18" charset="0"/>
                <a:ea typeface="Calibri" panose="020F0502020204030204" pitchFamily="34" charset="0"/>
                <a:cs typeface="Times New Roman" panose="02020603050405020304" pitchFamily="18" charset="0"/>
              </a:rPr>
              <a:t> ra </a:t>
            </a:r>
            <a:r>
              <a:rPr lang="en-US" dirty="0" err="1">
                <a:latin typeface="Cambria" panose="02040503050406030204" pitchFamily="18" charset="0"/>
                <a:ea typeface="Calibri" panose="020F0502020204030204" pitchFamily="34" charset="0"/>
                <a:cs typeface="Times New Roman" panose="02020603050405020304" pitchFamily="18" charset="0"/>
              </a:rPr>
              <a:t>trên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tôm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từ</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đó</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xác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định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được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việc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cần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thiết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là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giám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sát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xử</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lý</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môi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trường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nước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để</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tiêu</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trừ</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được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dịch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bệnh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xảy</a:t>
            </a:r>
            <a:r>
              <a:rPr lang="en-US" dirty="0">
                <a:latin typeface="Cambria" panose="02040503050406030204" pitchFamily="18" charset="0"/>
                <a:ea typeface="Calibri" panose="020F0502020204030204" pitchFamily="34" charset="0"/>
                <a:cs typeface="Times New Roman" panose="02020603050405020304" pitchFamily="18" charset="0"/>
              </a:rPr>
              <a:t> 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40</a:t>
            </a:fld>
            <a:endParaRPr lang="en-US"/>
          </a:p>
        </p:txBody>
      </p:sp>
    </p:spTree>
    <p:extLst>
      <p:ext uri="{BB962C8B-B14F-4D97-AF65-F5344CB8AC3E}">
        <p14:creationId xmlns:p14="http://schemas.microsoft.com/office/powerpoint/2010/main" val="1046145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41</a:t>
            </a:fld>
            <a:endParaRPr lang="en-US"/>
          </a:p>
        </p:txBody>
      </p:sp>
    </p:spTree>
    <p:extLst>
      <p:ext uri="{BB962C8B-B14F-4D97-AF65-F5344CB8AC3E}">
        <p14:creationId xmlns:p14="http://schemas.microsoft.com/office/powerpoint/2010/main" val="2794880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phạm</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lai</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42</a:t>
            </a:fld>
            <a:endParaRPr lang="en-US"/>
          </a:p>
        </p:txBody>
      </p:sp>
    </p:spTree>
    <p:extLst>
      <p:ext uri="{BB962C8B-B14F-4D97-AF65-F5344CB8AC3E}">
        <p14:creationId xmlns:p14="http://schemas.microsoft.com/office/powerpoint/2010/main" val="306737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D4D412-80AC-4FF0-B306-1D77DD873619}" type="slidenum">
              <a:rPr lang="en-US" smtClean="0"/>
              <a:t>43</a:t>
            </a:fld>
            <a:endParaRPr lang="en-US"/>
          </a:p>
        </p:txBody>
      </p:sp>
    </p:spTree>
    <p:extLst>
      <p:ext uri="{BB962C8B-B14F-4D97-AF65-F5344CB8AC3E}">
        <p14:creationId xmlns:p14="http://schemas.microsoft.com/office/powerpoint/2010/main" val="2231651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45</a:t>
            </a:fld>
            <a:endParaRPr lang="en-US"/>
          </a:p>
        </p:txBody>
      </p:sp>
    </p:spTree>
    <p:extLst>
      <p:ext uri="{BB962C8B-B14F-4D97-AF65-F5344CB8AC3E}">
        <p14:creationId xmlns:p14="http://schemas.microsoft.com/office/powerpoint/2010/main" val="317049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10</a:t>
            </a:fld>
            <a:endParaRPr lang="en-US"/>
          </a:p>
        </p:txBody>
      </p:sp>
    </p:spTree>
    <p:extLst>
      <p:ext uri="{BB962C8B-B14F-4D97-AF65-F5344CB8AC3E}">
        <p14:creationId xmlns:p14="http://schemas.microsoft.com/office/powerpoint/2010/main" val="3070454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11</a:t>
            </a:fld>
            <a:endParaRPr lang="en-US"/>
          </a:p>
        </p:txBody>
      </p:sp>
    </p:spTree>
    <p:extLst>
      <p:ext uri="{BB962C8B-B14F-4D97-AF65-F5344CB8AC3E}">
        <p14:creationId xmlns:p14="http://schemas.microsoft.com/office/powerpoint/2010/main" val="1543656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Hầu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đều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dây</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do chi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12</a:t>
            </a:fld>
            <a:endParaRPr lang="en-US"/>
          </a:p>
        </p:txBody>
      </p:sp>
    </p:spTree>
    <p:extLst>
      <p:ext uri="{BB962C8B-B14F-4D97-AF65-F5344CB8AC3E}">
        <p14:creationId xmlns:p14="http://schemas.microsoft.com/office/powerpoint/2010/main" val="2290984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13</a:t>
            </a:fld>
            <a:endParaRPr lang="en-US"/>
          </a:p>
        </p:txBody>
      </p:sp>
    </p:spTree>
    <p:extLst>
      <p:ext uri="{BB962C8B-B14F-4D97-AF65-F5344CB8AC3E}">
        <p14:creationId xmlns:p14="http://schemas.microsoft.com/office/powerpoint/2010/main" val="2234882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14</a:t>
            </a:fld>
            <a:endParaRPr lang="en-US"/>
          </a:p>
        </p:txBody>
      </p:sp>
    </p:spTree>
    <p:extLst>
      <p:ext uri="{BB962C8B-B14F-4D97-AF65-F5344CB8AC3E}">
        <p14:creationId xmlns:p14="http://schemas.microsoft.com/office/powerpoint/2010/main" val="1988812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16</a:t>
            </a:fld>
            <a:endParaRPr lang="en-US"/>
          </a:p>
        </p:txBody>
      </p:sp>
    </p:spTree>
    <p:extLst>
      <p:ext uri="{BB962C8B-B14F-4D97-AF65-F5344CB8AC3E}">
        <p14:creationId xmlns:p14="http://schemas.microsoft.com/office/powerpoint/2010/main" val="238750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sz="900">
                <a:latin typeface="Arial" panose="020B0604020202020204" pitchFamily="34" charset="0"/>
                <a:cs typeface="Arial" panose="020B0604020202020204" pitchFamily="34" charset="0"/>
              </a:defRPr>
            </a:lvl1pPr>
          </a:lstStyle>
          <a:p>
            <a:fld id="{8A3C973C-6B17-43C1-932B-2AB162DBB572}" type="datetime1">
              <a:rPr lang="en-US" smtClean="0"/>
              <a:pPr/>
              <a:t>02-Jul-19</a:t>
            </a:fld>
            <a:endParaRPr lang="en-US"/>
          </a:p>
        </p:txBody>
      </p:sp>
      <p:sp>
        <p:nvSpPr>
          <p:cNvPr id="5" name="Footer Placeholder 4"/>
          <p:cNvSpPr>
            <a:spLocks noGrp="1"/>
          </p:cNvSpPr>
          <p:nvPr>
            <p:ph type="ftr" sz="quarter" idx="11"/>
          </p:nvPr>
        </p:nvSpPr>
        <p:spPr/>
        <p:txBody>
          <a:bodyPr/>
          <a:lstStyle>
            <a:lvl1pPr>
              <a:defRPr sz="900">
                <a:latin typeface="Arial" panose="020B0604020202020204" pitchFamily="34" charset="0"/>
                <a:cs typeface="Arial" panose="020B0604020202020204" pitchFamily="34" charset="0"/>
              </a:defRPr>
            </a:lvl1pPr>
          </a:lstStyle>
          <a:p>
            <a:r>
              <a:rPr lang="en-US"/>
              <a:t>LUẬN VĂN TỐT NGHIỆP</a:t>
            </a:r>
            <a:endParaRPr lang="en-US" dirty="0"/>
          </a:p>
        </p:txBody>
      </p:sp>
      <p:sp>
        <p:nvSpPr>
          <p:cNvPr id="6" name="Slide Number Placeholder 5"/>
          <p:cNvSpPr>
            <a:spLocks noGrp="1"/>
          </p:cNvSpPr>
          <p:nvPr>
            <p:ph type="sldNum" sz="quarter" idx="12"/>
          </p:nvPr>
        </p:nvSpPr>
        <p:spPr/>
        <p:txBody>
          <a:bodyPr/>
          <a:lstStyle>
            <a:lvl1pPr>
              <a:defRPr sz="900">
                <a:latin typeface="Arial" panose="020B0604020202020204" pitchFamily="34" charset="0"/>
                <a:cs typeface="Arial" panose="020B0604020202020204" pitchFamily="34" charset="0"/>
              </a:defRPr>
            </a:lvl1pPr>
          </a:lstStyle>
          <a:p>
            <a:fld id="{31CF850B-DE55-40D1-B32A-37822FA5F37B}" type="slidenum">
              <a:rPr lang="en-US" smtClean="0"/>
              <a:pPr/>
              <a:t>‹#›</a:t>
            </a:fld>
            <a:endParaRPr lang="en-US"/>
          </a:p>
        </p:txBody>
      </p:sp>
    </p:spTree>
    <p:extLst>
      <p:ext uri="{BB962C8B-B14F-4D97-AF65-F5344CB8AC3E}">
        <p14:creationId xmlns:p14="http://schemas.microsoft.com/office/powerpoint/2010/main" val="167801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0B2FC8-8B35-40AE-BA6E-C698C340231C}" type="datetime1">
              <a:rPr lang="en-US" smtClean="0"/>
              <a:t>02-Jul-19</a:t>
            </a:fld>
            <a:endParaRPr lang="en-US"/>
          </a:p>
        </p:txBody>
      </p:sp>
      <p:sp>
        <p:nvSpPr>
          <p:cNvPr id="5" name="Footer Placeholder 4"/>
          <p:cNvSpPr>
            <a:spLocks noGrp="1"/>
          </p:cNvSpPr>
          <p:nvPr>
            <p:ph type="ftr" sz="quarter" idx="11"/>
          </p:nvPr>
        </p:nvSpPr>
        <p:spPr/>
        <p:txBody>
          <a:bodyPr/>
          <a:lstStyle/>
          <a:p>
            <a:r>
              <a:rPr lang="en-US"/>
              <a:t>LUẬN VĂN TỐT NGHIỆP</a:t>
            </a:r>
          </a:p>
        </p:txBody>
      </p:sp>
      <p:sp>
        <p:nvSpPr>
          <p:cNvPr id="6" name="Slide Number Placeholder 5"/>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384532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8E7B4D-9777-4D00-9E72-0957423AB8D0}" type="datetime1">
              <a:rPr lang="en-US" smtClean="0"/>
              <a:t>02-Jul-19</a:t>
            </a:fld>
            <a:endParaRPr lang="en-US"/>
          </a:p>
        </p:txBody>
      </p:sp>
      <p:sp>
        <p:nvSpPr>
          <p:cNvPr id="5" name="Footer Placeholder 4"/>
          <p:cNvSpPr>
            <a:spLocks noGrp="1"/>
          </p:cNvSpPr>
          <p:nvPr>
            <p:ph type="ftr" sz="quarter" idx="11"/>
          </p:nvPr>
        </p:nvSpPr>
        <p:spPr/>
        <p:txBody>
          <a:bodyPr/>
          <a:lstStyle/>
          <a:p>
            <a:r>
              <a:rPr lang="en-US"/>
              <a:t>LUẬN VĂN TỐT NGHIỆP</a:t>
            </a:r>
          </a:p>
        </p:txBody>
      </p:sp>
      <p:sp>
        <p:nvSpPr>
          <p:cNvPr id="6" name="Slide Number Placeholder 5"/>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187586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9EB671-DECB-4900-BC47-5C1257A9D5C0}" type="datetime1">
              <a:rPr lang="en-US" smtClean="0"/>
              <a:t>02-Jul-19</a:t>
            </a:fld>
            <a:endParaRPr lang="en-US"/>
          </a:p>
        </p:txBody>
      </p:sp>
      <p:sp>
        <p:nvSpPr>
          <p:cNvPr id="5" name="Footer Placeholder 4"/>
          <p:cNvSpPr>
            <a:spLocks noGrp="1"/>
          </p:cNvSpPr>
          <p:nvPr>
            <p:ph type="ftr" sz="quarter" idx="11"/>
          </p:nvPr>
        </p:nvSpPr>
        <p:spPr/>
        <p:txBody>
          <a:bodyPr/>
          <a:lstStyle/>
          <a:p>
            <a:r>
              <a:rPr lang="en-US"/>
              <a:t>LUẬN VĂN TỐT NGHIỆP</a:t>
            </a:r>
          </a:p>
        </p:txBody>
      </p:sp>
      <p:sp>
        <p:nvSpPr>
          <p:cNvPr id="6" name="Slide Number Placeholder 5"/>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127070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030577-C345-4B15-8996-18F0B0FBA3BC}" type="datetime1">
              <a:rPr lang="en-US" smtClean="0"/>
              <a:t>02-Jul-19</a:t>
            </a:fld>
            <a:endParaRPr lang="en-US"/>
          </a:p>
        </p:txBody>
      </p:sp>
      <p:sp>
        <p:nvSpPr>
          <p:cNvPr id="5" name="Footer Placeholder 4"/>
          <p:cNvSpPr>
            <a:spLocks noGrp="1"/>
          </p:cNvSpPr>
          <p:nvPr>
            <p:ph type="ftr" sz="quarter" idx="11"/>
          </p:nvPr>
        </p:nvSpPr>
        <p:spPr/>
        <p:txBody>
          <a:bodyPr/>
          <a:lstStyle/>
          <a:p>
            <a:r>
              <a:rPr lang="en-US"/>
              <a:t>LUẬN VĂN TỐT NGHIỆP</a:t>
            </a:r>
          </a:p>
        </p:txBody>
      </p:sp>
      <p:sp>
        <p:nvSpPr>
          <p:cNvPr id="6" name="Slide Number Placeholder 5"/>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388676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CEAD01-AB7B-4A8B-95EB-72FF4014E1B2}" type="datetime1">
              <a:rPr lang="en-US" smtClean="0"/>
              <a:t>02-Jul-19</a:t>
            </a:fld>
            <a:endParaRPr lang="en-US"/>
          </a:p>
        </p:txBody>
      </p:sp>
      <p:sp>
        <p:nvSpPr>
          <p:cNvPr id="6" name="Footer Placeholder 5"/>
          <p:cNvSpPr>
            <a:spLocks noGrp="1"/>
          </p:cNvSpPr>
          <p:nvPr>
            <p:ph type="ftr" sz="quarter" idx="11"/>
          </p:nvPr>
        </p:nvSpPr>
        <p:spPr/>
        <p:txBody>
          <a:bodyPr/>
          <a:lstStyle/>
          <a:p>
            <a:r>
              <a:rPr lang="en-US"/>
              <a:t>LUẬN VĂN TỐT NGHIỆP</a:t>
            </a:r>
          </a:p>
        </p:txBody>
      </p:sp>
      <p:sp>
        <p:nvSpPr>
          <p:cNvPr id="7" name="Slide Number Placeholder 6"/>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412998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66CD76-7F3C-4757-BF40-12D49E443B6C}" type="datetime1">
              <a:rPr lang="en-US" smtClean="0"/>
              <a:t>02-Jul-19</a:t>
            </a:fld>
            <a:endParaRPr lang="en-US"/>
          </a:p>
        </p:txBody>
      </p:sp>
      <p:sp>
        <p:nvSpPr>
          <p:cNvPr id="8" name="Footer Placeholder 7"/>
          <p:cNvSpPr>
            <a:spLocks noGrp="1"/>
          </p:cNvSpPr>
          <p:nvPr>
            <p:ph type="ftr" sz="quarter" idx="11"/>
          </p:nvPr>
        </p:nvSpPr>
        <p:spPr/>
        <p:txBody>
          <a:bodyPr/>
          <a:lstStyle/>
          <a:p>
            <a:r>
              <a:rPr lang="en-US"/>
              <a:t>LUẬN VĂN TỐT NGHIỆP</a:t>
            </a:r>
          </a:p>
        </p:txBody>
      </p:sp>
      <p:sp>
        <p:nvSpPr>
          <p:cNvPr id="9" name="Slide Number Placeholder 8"/>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85704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682D33-0A3A-4AE6-B326-BFE03BE678EF}" type="datetime1">
              <a:rPr lang="en-US" smtClean="0"/>
              <a:t>02-Jul-19</a:t>
            </a:fld>
            <a:endParaRPr lang="en-US"/>
          </a:p>
        </p:txBody>
      </p:sp>
      <p:sp>
        <p:nvSpPr>
          <p:cNvPr id="4" name="Footer Placeholder 3"/>
          <p:cNvSpPr>
            <a:spLocks noGrp="1"/>
          </p:cNvSpPr>
          <p:nvPr>
            <p:ph type="ftr" sz="quarter" idx="11"/>
          </p:nvPr>
        </p:nvSpPr>
        <p:spPr/>
        <p:txBody>
          <a:bodyPr/>
          <a:lstStyle/>
          <a:p>
            <a:r>
              <a:rPr lang="en-US"/>
              <a:t>LUẬN VĂN TỐT NGHIỆP</a:t>
            </a:r>
          </a:p>
        </p:txBody>
      </p:sp>
      <p:sp>
        <p:nvSpPr>
          <p:cNvPr id="5" name="Slide Number Placeholder 4"/>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1777728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68B3AF-37E2-4197-9264-E0F8212C68F3}" type="datetime1">
              <a:rPr lang="en-US" smtClean="0"/>
              <a:t>02-Jul-19</a:t>
            </a:fld>
            <a:endParaRPr lang="en-US"/>
          </a:p>
        </p:txBody>
      </p:sp>
      <p:sp>
        <p:nvSpPr>
          <p:cNvPr id="3" name="Footer Placeholder 2"/>
          <p:cNvSpPr>
            <a:spLocks noGrp="1"/>
          </p:cNvSpPr>
          <p:nvPr>
            <p:ph type="ftr" sz="quarter" idx="11"/>
          </p:nvPr>
        </p:nvSpPr>
        <p:spPr/>
        <p:txBody>
          <a:bodyPr/>
          <a:lstStyle/>
          <a:p>
            <a:r>
              <a:rPr lang="en-US"/>
              <a:t>LUẬN VĂN TỐT NGHIỆP</a:t>
            </a:r>
          </a:p>
        </p:txBody>
      </p:sp>
      <p:sp>
        <p:nvSpPr>
          <p:cNvPr id="4" name="Slide Number Placeholder 3"/>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386429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8F6C03-1874-4CD4-AEE4-3A1D0BB0FC79}" type="datetime1">
              <a:rPr lang="en-US" smtClean="0"/>
              <a:t>02-Jul-19</a:t>
            </a:fld>
            <a:endParaRPr lang="en-US"/>
          </a:p>
        </p:txBody>
      </p:sp>
      <p:sp>
        <p:nvSpPr>
          <p:cNvPr id="6" name="Footer Placeholder 5"/>
          <p:cNvSpPr>
            <a:spLocks noGrp="1"/>
          </p:cNvSpPr>
          <p:nvPr>
            <p:ph type="ftr" sz="quarter" idx="11"/>
          </p:nvPr>
        </p:nvSpPr>
        <p:spPr/>
        <p:txBody>
          <a:bodyPr/>
          <a:lstStyle/>
          <a:p>
            <a:r>
              <a:rPr lang="en-US"/>
              <a:t>LUẬN VĂN TỐT NGHIỆP</a:t>
            </a:r>
          </a:p>
        </p:txBody>
      </p:sp>
      <p:sp>
        <p:nvSpPr>
          <p:cNvPr id="7" name="Slide Number Placeholder 6"/>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2329336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D21B33F-F290-48E7-B993-76AE2FD211CF}" type="datetime1">
              <a:rPr lang="en-US" smtClean="0"/>
              <a:t>02-Jul-19</a:t>
            </a:fld>
            <a:endParaRPr lang="en-US"/>
          </a:p>
        </p:txBody>
      </p:sp>
      <p:sp>
        <p:nvSpPr>
          <p:cNvPr id="6" name="Footer Placeholder 5"/>
          <p:cNvSpPr>
            <a:spLocks noGrp="1"/>
          </p:cNvSpPr>
          <p:nvPr>
            <p:ph type="ftr" sz="quarter" idx="11"/>
          </p:nvPr>
        </p:nvSpPr>
        <p:spPr/>
        <p:txBody>
          <a:bodyPr/>
          <a:lstStyle/>
          <a:p>
            <a:r>
              <a:rPr lang="en-US"/>
              <a:t>LUẬN VĂN TỐT NGHIỆP</a:t>
            </a:r>
          </a:p>
        </p:txBody>
      </p:sp>
      <p:sp>
        <p:nvSpPr>
          <p:cNvPr id="7" name="Slide Number Placeholder 6"/>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194619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D54B42-01BA-4F82-95A6-21E88E053443}" type="datetime1">
              <a:rPr lang="en-US" smtClean="0"/>
              <a:t>02-Jul-19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LUẬN VĂN TỐT NGHIỆP</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F850B-DE55-40D1-B32A-37822FA5F37B}" type="slidenum">
              <a:rPr lang="en-US" smtClean="0"/>
              <a:t>‹#›</a:t>
            </a:fld>
            <a:endParaRPr lang="en-US"/>
          </a:p>
        </p:txBody>
      </p:sp>
    </p:spTree>
    <p:extLst>
      <p:ext uri="{BB962C8B-B14F-4D97-AF65-F5344CB8AC3E}">
        <p14:creationId xmlns:p14="http://schemas.microsoft.com/office/powerpoint/2010/main" val="2311945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hyperlink" Target="file:///C:\Users\TRUONG%20HONG%20PHUC\Desktop\BK-LV\BK%20-%20Luan%20van%20%20-%20THP%20-%201.mp4" TargetMode="External"/><Relationship Id="rId5" Type="http://schemas.openxmlformats.org/officeDocument/2006/relationships/image" Target="../media/image2.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55302"/>
            <a:ext cx="12192000" cy="800561"/>
          </a:xfrm>
        </p:spPr>
        <p:txBody>
          <a:bodyPr>
            <a:normAutofit fontScale="90000"/>
          </a:bodyPr>
          <a:lstStyle/>
          <a:p>
            <a:r>
              <a:rPr lang="en-US" b="1" dirty="0">
                <a:solidFill>
                  <a:srgbClr val="FF0000"/>
                </a:solidFill>
                <a:latin typeface="Arial" panose="020B0604020202020204" pitchFamily="34" charset="0"/>
                <a:cs typeface="Arial" panose="020B0604020202020204" pitchFamily="34" charset="0"/>
              </a:rPr>
              <a:t>LUẬN VĂN TỐT NGHIỆP</a:t>
            </a:r>
          </a:p>
        </p:txBody>
      </p:sp>
      <p:sp>
        <p:nvSpPr>
          <p:cNvPr id="3" name="Subtitle 2"/>
          <p:cNvSpPr>
            <a:spLocks noGrp="1"/>
          </p:cNvSpPr>
          <p:nvPr>
            <p:ph type="subTitle" idx="1"/>
          </p:nvPr>
        </p:nvSpPr>
        <p:spPr>
          <a:xfrm>
            <a:off x="6262255" y="4530436"/>
            <a:ext cx="5807826" cy="1790343"/>
          </a:xfrm>
        </p:spPr>
        <p:txBody>
          <a:bodyPr>
            <a:normAutofit fontScale="92500"/>
          </a:bodyPr>
          <a:lstStyle/>
          <a:p>
            <a:pPr algn="l"/>
            <a:r>
              <a:rPr lang="en-US" dirty="0">
                <a:latin typeface="Arial" panose="020B0604020202020204" pitchFamily="34" charset="0"/>
                <a:cs typeface="Arial" panose="020B0604020202020204" pitchFamily="34" charset="0"/>
              </a:rPr>
              <a:t>GVHD: 	TS. TR</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ƠNG ĐÌNH CHÂU</a:t>
            </a:r>
          </a:p>
          <a:p>
            <a:pPr algn="l"/>
            <a:r>
              <a:rPr lang="en-US" dirty="0">
                <a:latin typeface="Arial" panose="020B0604020202020204" pitchFamily="34" charset="0"/>
                <a:cs typeface="Arial" panose="020B0604020202020204" pitchFamily="34" charset="0"/>
              </a:rPr>
              <a:t>		PGS. TS PHẠM NGỌC TUẤN</a:t>
            </a:r>
          </a:p>
          <a:p>
            <a:pPr algn="l"/>
            <a:r>
              <a:rPr lang="en-US" dirty="0">
                <a:latin typeface="Arial" panose="020B0604020202020204" pitchFamily="34" charset="0"/>
                <a:cs typeface="Arial" panose="020B0604020202020204" pitchFamily="34" charset="0"/>
              </a:rPr>
              <a:t>HVTH: 	TR</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ƠNG HỒNG PHÚC</a:t>
            </a:r>
          </a:p>
          <a:p>
            <a:pPr algn="l"/>
            <a:r>
              <a:rPr lang="en-US" dirty="0">
                <a:latin typeface="Arial" panose="020B0604020202020204" pitchFamily="34" charset="0"/>
                <a:cs typeface="Arial" panose="020B0604020202020204" pitchFamily="34" charset="0"/>
              </a:rPr>
              <a:t>MSHV: 	1770039</a:t>
            </a:r>
          </a:p>
        </p:txBody>
      </p:sp>
      <p:cxnSp>
        <p:nvCxnSpPr>
          <p:cNvPr id="6" name="Straight Connector 5"/>
          <p:cNvCxnSpPr>
            <a:cxnSpLocks/>
          </p:cNvCxnSpPr>
          <p:nvPr/>
        </p:nvCxnSpPr>
        <p:spPr>
          <a:xfrm>
            <a:off x="1814733" y="464361"/>
            <a:ext cx="1040540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14732" y="2696"/>
            <a:ext cx="10377267"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TR</a:t>
            </a:r>
            <a:r>
              <a:rPr lang="vi-VN" sz="2400" b="1" dirty="0">
                <a:solidFill>
                  <a:srgbClr val="0070C0"/>
                </a:solidFill>
                <a:latin typeface="Arial" panose="020B0604020202020204" pitchFamily="34" charset="0"/>
                <a:ea typeface="Tahoma" panose="020B0604030504040204" pitchFamily="34" charset="0"/>
                <a:cs typeface="Arial" panose="020B0604020202020204" pitchFamily="34" charset="0"/>
              </a:rPr>
              <a:t>Ư</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ỜNG ĐẠI HỌC BÁCH KHOA</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23" y="22933"/>
            <a:ext cx="1571874" cy="1603717"/>
          </a:xfrm>
          <a:prstGeom prst="rect">
            <a:avLst/>
          </a:prstGeom>
        </p:spPr>
      </p:pic>
      <p:sp>
        <p:nvSpPr>
          <p:cNvPr id="15" name="TextBox 14"/>
          <p:cNvSpPr txBox="1"/>
          <p:nvPr/>
        </p:nvSpPr>
        <p:spPr>
          <a:xfrm>
            <a:off x="1786596" y="468641"/>
            <a:ext cx="10405403" cy="677108"/>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ea typeface="Tahoma" panose="020B0604030504040204" pitchFamily="34" charset="0"/>
                <a:cs typeface="Arial" panose="020B0604020202020204" pitchFamily="34" charset="0"/>
              </a:rPr>
              <a:t>KHOA ĐIỆN - ĐIỆN TỬ</a:t>
            </a:r>
          </a:p>
          <a:p>
            <a:pPr algn="ctr"/>
            <a:r>
              <a:rPr lang="en-US" b="1" dirty="0">
                <a:solidFill>
                  <a:srgbClr val="0070C0"/>
                </a:solidFill>
                <a:latin typeface="Arial" panose="020B0604020202020204" pitchFamily="34" charset="0"/>
                <a:ea typeface="Tahoma" panose="020B0604030504040204" pitchFamily="34" charset="0"/>
                <a:cs typeface="Arial" panose="020B0604020202020204" pitchFamily="34" charset="0"/>
              </a:rPr>
              <a:t>BỘ MÔN KỸ THUẬT ĐIỀU KHIỂN &amp; TỰ ĐỘNG HÓA</a:t>
            </a:r>
          </a:p>
        </p:txBody>
      </p:sp>
      <p:sp>
        <p:nvSpPr>
          <p:cNvPr id="16" name="Title 1"/>
          <p:cNvSpPr txBox="1">
            <a:spLocks/>
          </p:cNvSpPr>
          <p:nvPr/>
        </p:nvSpPr>
        <p:spPr>
          <a:xfrm>
            <a:off x="0" y="3117590"/>
            <a:ext cx="12192000" cy="800562"/>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vi-VN" sz="2800" b="1" dirty="0">
                <a:solidFill>
                  <a:srgbClr val="0070C0"/>
                </a:solidFill>
                <a:latin typeface="Arial" panose="020B0604020202020204" pitchFamily="34" charset="0"/>
                <a:ea typeface="Verdana" panose="020B0604030504040204" pitchFamily="34" charset="0"/>
                <a:cs typeface="Arial" panose="020B0604020202020204" pitchFamily="34" charset="0"/>
              </a:rPr>
              <a:t>THIẾT KẾ HỆ THỐNG QUAN TRẮC MÔI TRƯỜNG NƯỚC NUÔI TÔM </a:t>
            </a:r>
            <a:endParaRPr lang="en-US" sz="2800" b="1" dirty="0">
              <a:solidFill>
                <a:srgbClr val="0070C0"/>
              </a:solidFill>
              <a:latin typeface="Arial" panose="020B0604020202020204" pitchFamily="34" charset="0"/>
              <a:ea typeface="Verdana" panose="020B0604030504040204" pitchFamily="34" charset="0"/>
              <a:cs typeface="Arial" panose="020B0604020202020204" pitchFamily="34" charset="0"/>
            </a:endParaRPr>
          </a:p>
          <a:p>
            <a:pPr>
              <a:lnSpc>
                <a:spcPct val="100000"/>
              </a:lnSpc>
            </a:pPr>
            <a:r>
              <a:rPr lang="vi-VN" sz="2800" b="1" dirty="0">
                <a:solidFill>
                  <a:srgbClr val="0070C0"/>
                </a:solidFill>
                <a:latin typeface="Arial" panose="020B0604020202020204" pitchFamily="34" charset="0"/>
                <a:ea typeface="Verdana" panose="020B0604030504040204" pitchFamily="34" charset="0"/>
                <a:cs typeface="Arial" panose="020B0604020202020204" pitchFamily="34" charset="0"/>
              </a:rPr>
              <a:t>TRÊN CƠ SỞ ĐIỆN TOÁN ĐÁM MÂY</a:t>
            </a:r>
            <a:endParaRPr lang="en-US" sz="2800" b="1" dirty="0">
              <a:solidFill>
                <a:srgbClr val="0070C0"/>
              </a:solidFill>
              <a:latin typeface="Arial" panose="020B0604020202020204" pitchFamily="34" charset="0"/>
              <a:ea typeface="Verdana" panose="020B0604030504040204" pitchFamily="34" charset="0"/>
              <a:cs typeface="Arial" panose="020B0604020202020204" pitchFamily="34" charset="0"/>
            </a:endParaRPr>
          </a:p>
        </p:txBody>
      </p:sp>
      <p:sp>
        <p:nvSpPr>
          <p:cNvPr id="17" name="Subtitle 2"/>
          <p:cNvSpPr txBox="1">
            <a:spLocks/>
          </p:cNvSpPr>
          <p:nvPr/>
        </p:nvSpPr>
        <p:spPr>
          <a:xfrm>
            <a:off x="5117710" y="6433161"/>
            <a:ext cx="2411436" cy="42483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err="1">
                <a:solidFill>
                  <a:srgbClr val="00B050"/>
                </a:solidFill>
                <a:latin typeface="Arial" panose="020B0604020202020204" pitchFamily="34" charset="0"/>
                <a:cs typeface="Arial" panose="020B0604020202020204" pitchFamily="34" charset="0"/>
              </a:rPr>
              <a:t>Tp.HCM</a:t>
            </a:r>
            <a:r>
              <a:rPr lang="en-US" sz="1600" dirty="0">
                <a:solidFill>
                  <a:srgbClr val="00B050"/>
                </a:solidFill>
                <a:latin typeface="Arial" panose="020B0604020202020204" pitchFamily="34" charset="0"/>
                <a:cs typeface="Arial" panose="020B0604020202020204" pitchFamily="34" charset="0"/>
              </a:rPr>
              <a:t>, </a:t>
            </a:r>
            <a:r>
              <a:rPr lang="en-US" sz="1600" dirty="0" err="1">
                <a:solidFill>
                  <a:srgbClr val="00B050"/>
                </a:solidFill>
                <a:latin typeface="Arial" panose="020B0604020202020204" pitchFamily="34" charset="0"/>
                <a:cs typeface="Arial" panose="020B0604020202020204" pitchFamily="34" charset="0"/>
              </a:rPr>
              <a:t>Ngày</a:t>
            </a:r>
            <a:r>
              <a:rPr lang="en-US" sz="1600" dirty="0">
                <a:solidFill>
                  <a:srgbClr val="00B050"/>
                </a:solidFill>
                <a:latin typeface="Arial" panose="020B0604020202020204" pitchFamily="34" charset="0"/>
                <a:cs typeface="Arial" panose="020B0604020202020204" pitchFamily="34" charset="0"/>
              </a:rPr>
              <a:t> 3/7/2019</a:t>
            </a:r>
          </a:p>
        </p:txBody>
      </p:sp>
    </p:spTree>
    <p:extLst>
      <p:ext uri="{BB962C8B-B14F-4D97-AF65-F5344CB8AC3E}">
        <p14:creationId xmlns:p14="http://schemas.microsoft.com/office/powerpoint/2010/main" val="321219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141531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10</a:t>
            </a:fld>
            <a:endParaRPr lang="en-US"/>
          </a:p>
        </p:txBody>
      </p:sp>
      <p:sp>
        <p:nvSpPr>
          <p:cNvPr id="5" name="Rectangle 4"/>
          <p:cNvSpPr/>
          <p:nvPr/>
        </p:nvSpPr>
        <p:spPr>
          <a:xfrm>
            <a:off x="131618" y="91871"/>
            <a:ext cx="11642830" cy="1323439"/>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2. TÌNH HÌNH QUAN TRẮC </a:t>
            </a:r>
          </a:p>
          <a:p>
            <a:r>
              <a:rPr lang="en-US" sz="4000" dirty="0">
                <a:solidFill>
                  <a:srgbClr val="0070C0"/>
                </a:solidFill>
                <a:latin typeface="Arial" panose="020B0604020202020204" pitchFamily="34" charset="0"/>
                <a:cs typeface="Arial" panose="020B0604020202020204" pitchFamily="34" charset="0"/>
              </a:rPr>
              <a:t>	MÔI TR</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ỜNG N</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ỚC HIỆN NAY</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534898"/>
            <a:ext cx="2384627"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Trên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giới</a:t>
            </a:r>
            <a:endParaRPr lang="en-US" sz="2400" b="1" dirty="0">
              <a:solidFill>
                <a:srgbClr val="0070C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78CF0C8-736D-47DA-97A9-B81405F8B5B1}"/>
              </a:ext>
            </a:extLst>
          </p:cNvPr>
          <p:cNvSpPr/>
          <p:nvPr/>
        </p:nvSpPr>
        <p:spPr>
          <a:xfrm>
            <a:off x="274585" y="1996563"/>
            <a:ext cx="11642830" cy="2248693"/>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err="1">
                <a:solidFill>
                  <a:srgbClr val="000000"/>
                </a:solidFill>
                <a:latin typeface="Arial" panose="020B0604020202020204" pitchFamily="34" charset="0"/>
                <a:cs typeface="Arial" panose="020B0604020202020204" pitchFamily="34" charset="0"/>
              </a:rPr>
              <a:t>Bài</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báo</a:t>
            </a:r>
            <a:r>
              <a:rPr lang="en-US" sz="2400" dirty="0">
                <a:solidFill>
                  <a:srgbClr val="000000"/>
                </a:solidFill>
                <a:latin typeface="Arial" panose="020B0604020202020204" pitchFamily="34" charset="0"/>
                <a:cs typeface="Arial" panose="020B0604020202020204" pitchFamily="34" charset="0"/>
              </a:rPr>
              <a:t> Computers and electronics in agriculture, </a:t>
            </a:r>
            <a:r>
              <a:rPr lang="vi-VN" sz="2400" dirty="0">
                <a:solidFill>
                  <a:srgbClr val="000000"/>
                </a:solidFill>
                <a:cs typeface="Arial" panose="020B0604020202020204" pitchFamily="34" charset="0"/>
              </a:rPr>
              <a:t>hệ thống thiết kế để dự báo chất lượng nước với các mạng thần kinh nhân tạo và kiểm soát chất lượng nước để giảm thiệt hại. Mô hình dự báo nồng độ oxy hòa tan trước </a:t>
            </a:r>
            <a:r>
              <a:rPr lang="en-US" sz="2400" dirty="0">
                <a:solidFill>
                  <a:srgbClr val="000000"/>
                </a:solidFill>
                <a:latin typeface="Arial" panose="020B0604020202020204" pitchFamily="34" charset="0"/>
                <a:cs typeface="Arial" panose="020B0604020202020204" pitchFamily="34" charset="0"/>
              </a:rPr>
              <a:t>30 </a:t>
            </a:r>
            <a:r>
              <a:rPr lang="en-US" sz="2400" dirty="0" err="1">
                <a:solidFill>
                  <a:srgbClr val="000000"/>
                </a:solidFill>
                <a:latin typeface="Arial" panose="020B0604020202020204" pitchFamily="34" charset="0"/>
                <a:cs typeface="Arial" panose="020B0604020202020204" pitchFamily="34" charset="0"/>
              </a:rPr>
              <a:t>phút</a:t>
            </a:r>
            <a:r>
              <a:rPr lang="vi-VN" sz="2400" dirty="0">
                <a:solidFill>
                  <a:srgbClr val="000000"/>
                </a:solidFill>
                <a:latin typeface="Arial" panose="020B0604020202020204" pitchFamily="34" charset="0"/>
                <a:cs typeface="Arial" panose="020B0604020202020204" pitchFamily="34" charset="0"/>
              </a:rPr>
              <a:t> </a:t>
            </a:r>
            <a:r>
              <a:rPr lang="vi-VN" sz="2400" dirty="0">
                <a:solidFill>
                  <a:srgbClr val="000000"/>
                </a:solidFill>
                <a:cs typeface="Arial" panose="020B0604020202020204" pitchFamily="34" charset="0"/>
              </a:rPr>
              <a:t>đã được đánh giá với các dữ liệu thực nghiệm.</a:t>
            </a:r>
            <a:endParaRPr lang="en-US" sz="2400" dirty="0">
              <a:solidFill>
                <a:srgbClr val="000000"/>
              </a:solidFill>
              <a:cs typeface="Arial" panose="020B0604020202020204" pitchFamily="34" charset="0"/>
            </a:endParaRPr>
          </a:p>
        </p:txBody>
      </p:sp>
      <p:sp>
        <p:nvSpPr>
          <p:cNvPr id="3" name="Rectangle 2">
            <a:extLst>
              <a:ext uri="{FF2B5EF4-FFF2-40B4-BE49-F238E27FC236}">
                <a16:creationId xmlns:a16="http://schemas.microsoft.com/office/drawing/2014/main" id="{E1E373CC-8A1A-402B-94CE-9B4EF86E3507}"/>
              </a:ext>
            </a:extLst>
          </p:cNvPr>
          <p:cNvSpPr/>
          <p:nvPr/>
        </p:nvSpPr>
        <p:spPr>
          <a:xfrm>
            <a:off x="9827763" y="5967379"/>
            <a:ext cx="2232619" cy="307777"/>
          </a:xfrm>
          <a:prstGeom prst="rect">
            <a:avLst/>
          </a:prstGeom>
        </p:spPr>
        <p:txBody>
          <a:bodyPr wrap="square">
            <a:spAutoFit/>
          </a:bodyPr>
          <a:lstStyle/>
          <a:p>
            <a:pPr algn="just"/>
            <a:r>
              <a:rPr lang="en-US" sz="1400" i="1" dirty="0" err="1">
                <a:solidFill>
                  <a:srgbClr val="111111"/>
                </a:solidFill>
                <a:latin typeface="Arial" panose="020B0604020202020204" pitchFamily="34" charset="0"/>
                <a:cs typeface="Arial" panose="020B0604020202020204" pitchFamily="34" charset="0"/>
              </a:rPr>
              <a:t>Nguồn</a:t>
            </a:r>
            <a:r>
              <a:rPr lang="en-US" sz="1400" i="1" dirty="0">
                <a:solidFill>
                  <a:srgbClr val="111111"/>
                </a:solidFill>
                <a:latin typeface="Arial" panose="020B0604020202020204" pitchFamily="34" charset="0"/>
                <a:cs typeface="Arial" panose="020B0604020202020204" pitchFamily="34" charset="0"/>
              </a:rPr>
              <a:t>: Moitruong.net.vn</a:t>
            </a:r>
            <a:endParaRPr lang="en-US" sz="1400" b="0" i="1" dirty="0">
              <a:solidFill>
                <a:srgbClr val="111111"/>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30381CA-98B1-4D55-BE57-FB5E1C314E19}"/>
              </a:ext>
            </a:extLst>
          </p:cNvPr>
          <p:cNvPicPr>
            <a:picLocks noChangeAspect="1"/>
          </p:cNvPicPr>
          <p:nvPr/>
        </p:nvPicPr>
        <p:blipFill>
          <a:blip r:embed="rId4"/>
          <a:stretch>
            <a:fillRect/>
          </a:stretch>
        </p:blipFill>
        <p:spPr>
          <a:xfrm>
            <a:off x="8755116" y="3738562"/>
            <a:ext cx="3162300" cy="2800350"/>
          </a:xfrm>
          <a:prstGeom prst="rect">
            <a:avLst/>
          </a:prstGeom>
        </p:spPr>
      </p:pic>
      <p:sp>
        <p:nvSpPr>
          <p:cNvPr id="13" name="Rectangle 12">
            <a:extLst>
              <a:ext uri="{FF2B5EF4-FFF2-40B4-BE49-F238E27FC236}">
                <a16:creationId xmlns:a16="http://schemas.microsoft.com/office/drawing/2014/main" id="{F56B90DC-D545-4FAF-B1EB-3E185C84E3F5}"/>
              </a:ext>
            </a:extLst>
          </p:cNvPr>
          <p:cNvSpPr/>
          <p:nvPr/>
        </p:nvSpPr>
        <p:spPr>
          <a:xfrm>
            <a:off x="274586" y="4211785"/>
            <a:ext cx="8480530" cy="2248693"/>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err="1">
                <a:solidFill>
                  <a:srgbClr val="000000"/>
                </a:solidFill>
                <a:latin typeface="Arial" panose="020B0604020202020204" pitchFamily="34" charset="0"/>
                <a:cs typeface="Arial" panose="020B0604020202020204" pitchFamily="34" charset="0"/>
              </a:rPr>
              <a:t>Bài</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báo</a:t>
            </a:r>
            <a:r>
              <a:rPr lang="en-US" sz="2400" dirty="0">
                <a:solidFill>
                  <a:srgbClr val="00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Design a Monitoring System of Aquaculture” </a:t>
            </a:r>
            <a:r>
              <a:rPr lang="vi-VN" sz="2400" dirty="0">
                <a:solidFill>
                  <a:srgbClr val="000000"/>
                </a:solidFill>
                <a:latin typeface="Arial" panose="020B0604020202020204" pitchFamily="34" charset="0"/>
                <a:cs typeface="Arial" panose="020B0604020202020204" pitchFamily="34" charset="0"/>
              </a:rPr>
              <a:t>giới </a:t>
            </a:r>
            <a:r>
              <a:rPr lang="vi-VN" sz="2400" dirty="0">
                <a:solidFill>
                  <a:srgbClr val="000000"/>
                </a:solidFill>
                <a:cs typeface="Arabic Typesetting" panose="03020402040406030203" pitchFamily="66" charset="-78"/>
              </a:rPr>
              <a:t>thiệu một hệ thống giám sát nuôi trồng thủy sản, đo các thông số (nhiệt độ, độ ẩm, pH) </a:t>
            </a:r>
            <a:r>
              <a:rPr lang="en-US" sz="2400" dirty="0" err="1">
                <a:solidFill>
                  <a:srgbClr val="000000"/>
                </a:solidFill>
                <a:latin typeface="Arial" panose="020B0604020202020204" pitchFamily="34" charset="0"/>
                <a:cs typeface="Arial" panose="020B0604020202020204" pitchFamily="34" charset="0"/>
              </a:rPr>
              <a:t>sử</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dụng</a:t>
            </a:r>
            <a:r>
              <a:rPr lang="en-US" sz="2400" dirty="0">
                <a:solidFill>
                  <a:srgbClr val="000000"/>
                </a:solidFill>
                <a:latin typeface="Arial" panose="020B0604020202020204" pitchFamily="34" charset="0"/>
                <a:cs typeface="Arial" panose="020B0604020202020204" pitchFamily="34" charset="0"/>
              </a:rPr>
              <a:t> </a:t>
            </a:r>
            <a:r>
              <a:rPr lang="vi-VN" sz="2400" dirty="0">
                <a:solidFill>
                  <a:srgbClr val="000000"/>
                </a:solidFill>
                <a:latin typeface="Arial" panose="020B0604020202020204" pitchFamily="34" charset="0"/>
                <a:cs typeface="Arial" panose="020B0604020202020204" pitchFamily="34" charset="0"/>
              </a:rPr>
              <a:t>ARM7</a:t>
            </a:r>
            <a:r>
              <a:rPr lang="en-US" sz="2400" dirty="0">
                <a:solidFill>
                  <a:srgbClr val="000000"/>
                </a:solidFill>
                <a:latin typeface="Arial" panose="020B0604020202020204" pitchFamily="34" charset="0"/>
                <a:cs typeface="Arial" panose="020B0604020202020204" pitchFamily="34" charset="0"/>
              </a:rPr>
              <a:t>. </a:t>
            </a:r>
            <a:r>
              <a:rPr lang="vi-VN" sz="2400" dirty="0">
                <a:solidFill>
                  <a:srgbClr val="000000"/>
                </a:solidFill>
                <a:latin typeface="Arial" panose="020B0604020202020204" pitchFamily="34" charset="0"/>
                <a:cs typeface="Arial" panose="020B0604020202020204" pitchFamily="34" charset="0"/>
              </a:rPr>
              <a:t>Hệ </a:t>
            </a:r>
            <a:r>
              <a:rPr lang="vi-VN" sz="2400" dirty="0">
                <a:solidFill>
                  <a:srgbClr val="000000"/>
                </a:solidFill>
                <a:cs typeface="Arabic Typesetting" panose="03020402040406030203" pitchFamily="66" charset="-78"/>
              </a:rPr>
              <a:t>thống dùng mô đun truyền thông không dây ZigBee</a:t>
            </a:r>
            <a:r>
              <a:rPr lang="en-US" sz="2400" dirty="0">
                <a:solidFill>
                  <a:srgbClr val="000000"/>
                </a:solidFill>
                <a:cs typeface="Arabic Typesetting" panose="03020402040406030203" pitchFamily="66" charset="-78"/>
              </a:rPr>
              <a:t>.</a:t>
            </a:r>
          </a:p>
        </p:txBody>
      </p:sp>
    </p:spTree>
    <p:extLst>
      <p:ext uri="{BB962C8B-B14F-4D97-AF65-F5344CB8AC3E}">
        <p14:creationId xmlns:p14="http://schemas.microsoft.com/office/powerpoint/2010/main" val="1466866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141531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11</a:t>
            </a:fld>
            <a:endParaRPr lang="en-US"/>
          </a:p>
        </p:txBody>
      </p:sp>
      <p:sp>
        <p:nvSpPr>
          <p:cNvPr id="5" name="Rectangle 4"/>
          <p:cNvSpPr/>
          <p:nvPr/>
        </p:nvSpPr>
        <p:spPr>
          <a:xfrm>
            <a:off x="131618" y="91871"/>
            <a:ext cx="11642830" cy="1323439"/>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2. TÌNH HÌNH QUAN TRẮC </a:t>
            </a:r>
          </a:p>
          <a:p>
            <a:r>
              <a:rPr lang="en-US" sz="4000" dirty="0">
                <a:solidFill>
                  <a:srgbClr val="0070C0"/>
                </a:solidFill>
                <a:latin typeface="Arial" panose="020B0604020202020204" pitchFamily="34" charset="0"/>
                <a:cs typeface="Arial" panose="020B0604020202020204" pitchFamily="34" charset="0"/>
              </a:rPr>
              <a:t>	MÔI TR</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ỜNG N</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ỚC HIỆN NAY</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534898"/>
            <a:ext cx="2367186"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Tại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Việt</a:t>
            </a:r>
            <a:r>
              <a:rPr lang="en-US" sz="2400" b="1" dirty="0">
                <a:solidFill>
                  <a:srgbClr val="0070C0"/>
                </a:solidFill>
                <a:latin typeface="Arial" panose="020B0604020202020204" pitchFamily="34" charset="0"/>
                <a:cs typeface="Arial" panose="020B0604020202020204" pitchFamily="34" charset="0"/>
              </a:rPr>
              <a:t> Nam</a:t>
            </a:r>
          </a:p>
        </p:txBody>
      </p:sp>
      <p:pic>
        <p:nvPicPr>
          <p:cNvPr id="14" name="Picture 13">
            <a:extLst>
              <a:ext uri="{FF2B5EF4-FFF2-40B4-BE49-F238E27FC236}">
                <a16:creationId xmlns:a16="http://schemas.microsoft.com/office/drawing/2014/main" id="{D0D5FC36-0F5F-4B25-9962-A4C8540A5571}"/>
              </a:ext>
            </a:extLst>
          </p:cNvPr>
          <p:cNvPicPr>
            <a:picLocks noChangeAspect="1"/>
          </p:cNvPicPr>
          <p:nvPr/>
        </p:nvPicPr>
        <p:blipFill>
          <a:blip r:embed="rId4"/>
          <a:stretch>
            <a:fillRect/>
          </a:stretch>
        </p:blipFill>
        <p:spPr>
          <a:xfrm>
            <a:off x="160482" y="2037160"/>
            <a:ext cx="3114675" cy="2371725"/>
          </a:xfrm>
          <a:prstGeom prst="rect">
            <a:avLst/>
          </a:prstGeom>
        </p:spPr>
      </p:pic>
      <p:pic>
        <p:nvPicPr>
          <p:cNvPr id="15" name="Picture 14">
            <a:extLst>
              <a:ext uri="{FF2B5EF4-FFF2-40B4-BE49-F238E27FC236}">
                <a16:creationId xmlns:a16="http://schemas.microsoft.com/office/drawing/2014/main" id="{E3C47E4D-5465-43BD-A578-17A2D10BD286}"/>
              </a:ext>
            </a:extLst>
          </p:cNvPr>
          <p:cNvPicPr>
            <a:picLocks noChangeAspect="1"/>
          </p:cNvPicPr>
          <p:nvPr/>
        </p:nvPicPr>
        <p:blipFill>
          <a:blip r:embed="rId5"/>
          <a:stretch>
            <a:fillRect/>
          </a:stretch>
        </p:blipFill>
        <p:spPr>
          <a:xfrm>
            <a:off x="3338272" y="2027076"/>
            <a:ext cx="3114675" cy="2381810"/>
          </a:xfrm>
          <a:prstGeom prst="rect">
            <a:avLst/>
          </a:prstGeom>
        </p:spPr>
      </p:pic>
      <p:sp>
        <p:nvSpPr>
          <p:cNvPr id="16" name="Rectangle 15">
            <a:extLst>
              <a:ext uri="{FF2B5EF4-FFF2-40B4-BE49-F238E27FC236}">
                <a16:creationId xmlns:a16="http://schemas.microsoft.com/office/drawing/2014/main" id="{FEDD2CEF-8951-49E7-A8C9-A186AF011893}"/>
              </a:ext>
            </a:extLst>
          </p:cNvPr>
          <p:cNvSpPr/>
          <p:nvPr/>
        </p:nvSpPr>
        <p:spPr>
          <a:xfrm>
            <a:off x="6516062" y="1996563"/>
            <a:ext cx="5544320" cy="1200329"/>
          </a:xfrm>
          <a:prstGeom prst="rect">
            <a:avLst/>
          </a:prstGeom>
        </p:spPr>
        <p:txBody>
          <a:bodyPr wrap="square">
            <a:spAutoFit/>
          </a:bodyPr>
          <a:lstStyle/>
          <a:p>
            <a:pPr marL="342900" indent="-342900" algn="just">
              <a:buFont typeface="Wingdings" panose="05000000000000000000" pitchFamily="2" charset="2"/>
              <a:buChar char="§"/>
            </a:pPr>
            <a:r>
              <a:rPr lang="en-US" sz="2400" dirty="0">
                <a:latin typeface="Arial" panose="020B0604020202020204" pitchFamily="34" charset="0"/>
                <a:ea typeface="Calibri" panose="020F0502020204030204" pitchFamily="34" charset="0"/>
                <a:cs typeface="Arial" panose="020B0604020202020204" pitchFamily="34" charset="0"/>
              </a:rPr>
              <a:t>VIELINA </a:t>
            </a:r>
            <a:r>
              <a:rPr lang="en-US" sz="2400" dirty="0" err="1">
                <a:latin typeface="Arial" panose="020B0604020202020204" pitchFamily="34" charset="0"/>
                <a:ea typeface="Calibri" panose="020F0502020204030204" pitchFamily="34" charset="0"/>
                <a:cs typeface="Arial" panose="020B0604020202020204" pitchFamily="34" charset="0"/>
              </a:rPr>
              <a:t>đã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xây</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dựng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một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thống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quan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trắc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quản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lý</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trường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nước</a:t>
            </a:r>
            <a:r>
              <a:rPr lang="en-US" sz="2400" dirty="0">
                <a:latin typeface="Arial" panose="020B0604020202020204" pitchFamily="34" charset="0"/>
                <a:ea typeface="Calibri" panose="020F0502020204030204" pitchFamily="34" charset="0"/>
                <a:cs typeface="Arial" panose="020B0604020202020204" pitchFamily="34" charset="0"/>
              </a:rPr>
              <a:t> qua </a:t>
            </a:r>
            <a:r>
              <a:rPr lang="en-US" sz="2400" dirty="0" err="1">
                <a:latin typeface="Arial" panose="020B0604020202020204" pitchFamily="34" charset="0"/>
                <a:ea typeface="Calibri" panose="020F0502020204030204" pitchFamily="34" charset="0"/>
                <a:cs typeface="Arial" panose="020B0604020202020204" pitchFamily="34" charset="0"/>
              </a:rPr>
              <a:t>mạng</a:t>
            </a:r>
            <a:r>
              <a:rPr lang="en-US" sz="2400" dirty="0">
                <a:latin typeface="Arial" panose="020B0604020202020204" pitchFamily="34" charset="0"/>
                <a:ea typeface="Calibri" panose="020F0502020204030204" pitchFamily="34" charset="0"/>
                <a:cs typeface="Arial" panose="020B0604020202020204" pitchFamily="34" charset="0"/>
              </a:rPr>
              <a:t> internet.(2009)</a:t>
            </a:r>
            <a:endParaRPr lang="en-US" sz="24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68B806-99DE-428A-8B85-36368ACB42A2}"/>
              </a:ext>
            </a:extLst>
          </p:cNvPr>
          <p:cNvSpPr/>
          <p:nvPr/>
        </p:nvSpPr>
        <p:spPr>
          <a:xfrm>
            <a:off x="6516062" y="3217981"/>
            <a:ext cx="5515456" cy="1200329"/>
          </a:xfrm>
          <a:prstGeom prst="rect">
            <a:avLst/>
          </a:prstGeom>
        </p:spPr>
        <p:txBody>
          <a:bodyPr wrap="square">
            <a:spAutoFit/>
          </a:bodyPr>
          <a:lstStyle/>
          <a:p>
            <a:pPr marL="342900" indent="-342900" algn="just">
              <a:buFont typeface="Wingdings" panose="05000000000000000000" pitchFamily="2" charset="2"/>
              <a:buChar char="§"/>
            </a:pP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ty CP </a:t>
            </a:r>
            <a:r>
              <a:rPr lang="en-US" sz="2400" dirty="0" err="1">
                <a:latin typeface="Arial" panose="020B0604020202020204" pitchFamily="34" charset="0"/>
                <a:cs typeface="Arial" panose="020B0604020202020204" pitchFamily="34" charset="0"/>
              </a:rPr>
              <a:t>Viện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r>
              <a:rPr lang="en-US" sz="2400" dirty="0">
                <a:latin typeface="Arial" panose="020B0604020202020204" pitchFamily="34" charset="0"/>
                <a:cs typeface="Arial" panose="020B0604020202020204" pitchFamily="34" charset="0"/>
              </a:rPr>
              <a:t> (IMI)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3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a:t>
            </a:r>
            <a:r>
              <a:rPr lang="en-US" sz="2400" dirty="0">
                <a:latin typeface="Arial" panose="020B0604020202020204" pitchFamily="34" charset="0"/>
                <a:cs typeface="Arial" panose="020B0604020202020204" pitchFamily="34" charset="0"/>
              </a:rPr>
              <a:t> pH, ORP, </a:t>
            </a:r>
            <a:r>
              <a:rPr lang="en-US" sz="2400" dirty="0" err="1">
                <a:latin typeface="Arial" panose="020B0604020202020204" pitchFamily="34" charset="0"/>
                <a:cs typeface="Arial" panose="020B0604020202020204" pitchFamily="34" charset="0"/>
              </a:rPr>
              <a:t>nhiệt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PIC18F (2014)</a:t>
            </a:r>
          </a:p>
        </p:txBody>
      </p:sp>
      <p:sp>
        <p:nvSpPr>
          <p:cNvPr id="18" name="Rectangle 17">
            <a:extLst>
              <a:ext uri="{FF2B5EF4-FFF2-40B4-BE49-F238E27FC236}">
                <a16:creationId xmlns:a16="http://schemas.microsoft.com/office/drawing/2014/main" id="{4F249256-7F78-4904-ABF7-CCCB9C27A9BD}"/>
              </a:ext>
            </a:extLst>
          </p:cNvPr>
          <p:cNvSpPr/>
          <p:nvPr/>
        </p:nvSpPr>
        <p:spPr>
          <a:xfrm>
            <a:off x="177415" y="4842525"/>
            <a:ext cx="11342928" cy="1200329"/>
          </a:xfrm>
          <a:prstGeom prst="rect">
            <a:avLst/>
          </a:prstGeom>
        </p:spPr>
        <p:txBody>
          <a:bodyPr wrap="square">
            <a:spAutoFit/>
          </a:bodyPr>
          <a:lstStyle/>
          <a:p>
            <a:pPr marL="342900" indent="-342900" algn="just">
              <a:buFont typeface="Wingdings" panose="05000000000000000000" pitchFamily="2" charset="2"/>
              <a:buChar char="§"/>
            </a:pP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tâm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cứu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vi </a:t>
            </a:r>
            <a:r>
              <a:rPr lang="en-US" sz="2400" dirty="0" err="1">
                <a:latin typeface="Arial" panose="020B0604020202020204" pitchFamily="34" charset="0"/>
                <a:cs typeface="Arial" panose="020B0604020202020204" pitchFamily="34" charset="0"/>
              </a:rPr>
              <a:t>mạch</a:t>
            </a:r>
            <a:r>
              <a:rPr lang="en-US" sz="2400" dirty="0">
                <a:latin typeface="Arial" panose="020B0604020202020204" pitchFamily="34" charset="0"/>
                <a:cs typeface="Arial" panose="020B0604020202020204" pitchFamily="34" charset="0"/>
              </a:rPr>
              <a:t> (ICDREC), </a:t>
            </a:r>
            <a:r>
              <a:rPr lang="en-US" sz="2400" dirty="0" err="1">
                <a:latin typeface="Arial" panose="020B0604020202020204" pitchFamily="34" charset="0"/>
                <a:cs typeface="Arial" panose="020B0604020202020204" pitchFamily="34" charset="0"/>
              </a:rPr>
              <a:t>Khu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cao</a:t>
            </a:r>
            <a:r>
              <a:rPr lang="en-US" sz="2400" dirty="0">
                <a:latin typeface="Arial" panose="020B0604020202020204" pitchFamily="34" charset="0"/>
                <a:cs typeface="Arial" panose="020B0604020202020204" pitchFamily="34" charset="0"/>
              </a:rPr>
              <a:t> (AHTP)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ty Mimosa Tek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theo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hướng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hồ</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a:t>
            </a:r>
            <a:r>
              <a:rPr lang="en-US" sz="2400" dirty="0">
                <a:latin typeface="Arial" panose="020B0604020202020204" pitchFamily="34" charset="0"/>
                <a:cs typeface="Arial" panose="020B0604020202020204" pitchFamily="34" charset="0"/>
              </a:rPr>
              <a:t> pH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ô </a:t>
            </a:r>
            <a:r>
              <a:rPr lang="en-US" sz="2400" dirty="0" err="1">
                <a:latin typeface="Arial" panose="020B0604020202020204" pitchFamily="34" charset="0"/>
                <a:cs typeface="Arial" panose="020B0604020202020204" pitchFamily="34" charset="0"/>
              </a:rPr>
              <a:t>xy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hòa</a:t>
            </a:r>
            <a:r>
              <a:rPr lang="en-US" sz="2400" dirty="0">
                <a:latin typeface="Arial" panose="020B0604020202020204" pitchFamily="34" charset="0"/>
                <a:cs typeface="Arial" panose="020B0604020202020204" pitchFamily="34" charset="0"/>
              </a:rPr>
              <a:t> tan (DO) (2015)</a:t>
            </a:r>
          </a:p>
        </p:txBody>
      </p:sp>
    </p:spTree>
    <p:extLst>
      <p:ext uri="{BB962C8B-B14F-4D97-AF65-F5344CB8AC3E}">
        <p14:creationId xmlns:p14="http://schemas.microsoft.com/office/powerpoint/2010/main" val="1614482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141531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12</a:t>
            </a:fld>
            <a:endParaRPr lang="en-US"/>
          </a:p>
        </p:txBody>
      </p:sp>
      <p:sp>
        <p:nvSpPr>
          <p:cNvPr id="5" name="Rectangle 4"/>
          <p:cNvSpPr/>
          <p:nvPr/>
        </p:nvSpPr>
        <p:spPr>
          <a:xfrm>
            <a:off x="131618" y="91871"/>
            <a:ext cx="11642830" cy="1323439"/>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2. TÌNH HÌNH QUAN TRẮC </a:t>
            </a:r>
          </a:p>
          <a:p>
            <a:r>
              <a:rPr lang="en-US" sz="4000" dirty="0">
                <a:solidFill>
                  <a:srgbClr val="0070C0"/>
                </a:solidFill>
                <a:latin typeface="Arial" panose="020B0604020202020204" pitchFamily="34" charset="0"/>
                <a:cs typeface="Arial" panose="020B0604020202020204" pitchFamily="34" charset="0"/>
              </a:rPr>
              <a:t>	MÔI TR</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ỜNG N</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ỚC HIỆN NAY</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534898"/>
            <a:ext cx="3942105"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Những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hạn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chế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hiện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tại</a:t>
            </a:r>
            <a:endParaRPr lang="en-US" sz="2400" b="1" dirty="0">
              <a:solidFill>
                <a:srgbClr val="0070C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68B806-99DE-428A-8B85-36368ACB42A2}"/>
              </a:ext>
            </a:extLst>
          </p:cNvPr>
          <p:cNvSpPr/>
          <p:nvPr/>
        </p:nvSpPr>
        <p:spPr>
          <a:xfrm>
            <a:off x="463349" y="2145952"/>
            <a:ext cx="11597033" cy="3347840"/>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ngay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a:t>
            </a:r>
            <a:r>
              <a:rPr lang="en-US" sz="2400" dirty="0">
                <a:latin typeface="Arial" panose="020B0604020202020204" pitchFamily="34" charset="0"/>
                <a:cs typeface="Arial" panose="020B0604020202020204" pitchFamily="34" charset="0"/>
              </a:rPr>
              <a:t> ở </a:t>
            </a:r>
            <a:r>
              <a:rPr lang="en-US" sz="2400" dirty="0" err="1">
                <a:latin typeface="Arial" panose="020B0604020202020204" pitchFamily="34" charset="0"/>
                <a:cs typeface="Arial" panose="020B0604020202020204" pitchFamily="34" charset="0"/>
              </a:rPr>
              <a:t>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nuôi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truyền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tâm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Chi </a:t>
            </a:r>
            <a:r>
              <a:rPr lang="en-US" sz="2400" dirty="0" err="1">
                <a:latin typeface="Arial" panose="020B0604020202020204" pitchFamily="34" charset="0"/>
                <a:cs typeface="Arial" panose="020B0604020202020204" pitchFamily="34" charset="0"/>
              </a:rPr>
              <a:t>phí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t</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r>
              <a:rPr lang="en-US" sz="2400" dirty="0">
                <a:latin typeface="Arial" panose="020B0604020202020204" pitchFamily="34" charset="0"/>
                <a:cs typeface="Arial" panose="020B0604020202020204" pitchFamily="34" charset="0"/>
              </a:rPr>
              <a:t>)</a:t>
            </a:r>
          </a:p>
          <a:p>
            <a:pPr marL="342900" indent="-342900" algn="just">
              <a:lnSpc>
                <a:spcPct val="150000"/>
              </a:lnSpc>
              <a:buFont typeface="Wingdings" panose="05000000000000000000" pitchFamily="2" charset="2"/>
              <a:buChar char="§"/>
            </a:pP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lắp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ngoài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còn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a:t>
            </a:r>
            <a:r>
              <a:rPr lang="en-US" sz="2400" dirty="0">
                <a:latin typeface="Arial" panose="020B0604020202020204" pitchFamily="34" charset="0"/>
                <a:cs typeface="Arial" panose="020B0604020202020204" pitchFamily="34" charset="0"/>
              </a:rPr>
              <a:t>. </a:t>
            </a:r>
          </a:p>
          <a:p>
            <a:pPr marL="342900" indent="-342900" algn="just">
              <a:lnSpc>
                <a:spcPct val="150000"/>
              </a:lnSpc>
              <a:buFont typeface="Wingdings" panose="05000000000000000000" pitchFamily="2" charset="2"/>
              <a:buChar char="§"/>
            </a:pPr>
            <a:r>
              <a:rPr lang="en-US" sz="2400" dirty="0" err="1">
                <a:latin typeface="Arial" panose="020B0604020202020204" pitchFamily="34" charset="0"/>
                <a:cs typeface="Arial" panose="020B0604020202020204" pitchFamily="34" charset="0"/>
              </a:rPr>
              <a:t>Chưa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a:t>
            </a:r>
            <a:r>
              <a:rPr lang="en-US" sz="2400" dirty="0">
                <a:latin typeface="Arial" panose="020B0604020202020204" pitchFamily="34" charset="0"/>
                <a:cs typeface="Arial" panose="020B0604020202020204" pitchFamily="34" charset="0"/>
              </a:rPr>
              <a:t> 8 </a:t>
            </a:r>
            <a:r>
              <a:rPr lang="en-US" sz="2400" dirty="0" err="1">
                <a:latin typeface="Arial" panose="020B0604020202020204" pitchFamily="34" charset="0"/>
                <a:cs typeface="Arial" panose="020B0604020202020204" pitchFamily="34" charset="0"/>
              </a:rPr>
              <a:t>tiêu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nước</a:t>
            </a:r>
            <a:r>
              <a:rPr lang="en-US" sz="2400" dirty="0">
                <a:latin typeface="Arial" panose="020B0604020202020204" pitchFamily="34" charset="0"/>
                <a:cs typeface="Arial" panose="020B0604020202020204" pitchFamily="34" charset="0"/>
              </a:rPr>
              <a:t>.</a:t>
            </a:r>
          </a:p>
          <a:p>
            <a:pPr marL="342900" indent="-342900" algn="just">
              <a:lnSpc>
                <a:spcPct val="150000"/>
              </a:lnSpc>
              <a:buFont typeface="Wingdings" panose="05000000000000000000" pitchFamily="2" charset="2"/>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91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141531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13</a:t>
            </a:fld>
            <a:endParaRPr lang="en-US"/>
          </a:p>
        </p:txBody>
      </p:sp>
      <p:sp>
        <p:nvSpPr>
          <p:cNvPr id="5" name="Rectangle 4"/>
          <p:cNvSpPr/>
          <p:nvPr/>
        </p:nvSpPr>
        <p:spPr>
          <a:xfrm>
            <a:off x="131618" y="91871"/>
            <a:ext cx="11642830" cy="1323439"/>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2. TÌNH HÌNH QUAN TRẮC </a:t>
            </a:r>
          </a:p>
          <a:p>
            <a:r>
              <a:rPr lang="en-US" sz="4000" dirty="0">
                <a:solidFill>
                  <a:srgbClr val="0070C0"/>
                </a:solidFill>
                <a:latin typeface="Arial" panose="020B0604020202020204" pitchFamily="34" charset="0"/>
                <a:cs typeface="Arial" panose="020B0604020202020204" pitchFamily="34" charset="0"/>
              </a:rPr>
              <a:t>	MÔI TR</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ỜNG N</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ỚC HIỆN NAY</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534898"/>
            <a:ext cx="4867038"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Sự</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thiết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và</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phạm</a:t>
            </a:r>
            <a:r>
              <a:rPr lang="en-US" sz="2400" b="1" dirty="0">
                <a:solidFill>
                  <a:srgbClr val="0070C0"/>
                </a:solidFill>
                <a:latin typeface="Arial" panose="020B0604020202020204" pitchFamily="34" charset="0"/>
                <a:cs typeface="Arial" panose="020B0604020202020204" pitchFamily="34" charset="0"/>
              </a:rPr>
              <a:t> vi </a:t>
            </a:r>
            <a:r>
              <a:rPr lang="en-US" sz="2400" b="1" dirty="0" err="1">
                <a:solidFill>
                  <a:srgbClr val="0070C0"/>
                </a:solidFill>
                <a:latin typeface="Arial" panose="020B0604020202020204" pitchFamily="34" charset="0"/>
                <a:cs typeface="Arial" panose="020B0604020202020204" pitchFamily="34" charset="0"/>
              </a:rPr>
              <a:t>đề</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tài</a:t>
            </a:r>
            <a:endParaRPr lang="en-US" sz="2400" b="1" dirty="0">
              <a:solidFill>
                <a:srgbClr val="0070C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68B806-99DE-428A-8B85-36368ACB42A2}"/>
              </a:ext>
            </a:extLst>
          </p:cNvPr>
          <p:cNvSpPr/>
          <p:nvPr/>
        </p:nvSpPr>
        <p:spPr>
          <a:xfrm>
            <a:off x="177415" y="2290157"/>
            <a:ext cx="11597033" cy="3901837"/>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err="1">
                <a:latin typeface="Arial" panose="020B0604020202020204" pitchFamily="34" charset="0"/>
                <a:cs typeface="Arial" panose="020B0604020202020204" pitchFamily="34" charset="0"/>
              </a:rPr>
              <a:t>Nhu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thủy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hinh</a:t>
            </a:r>
            <a:r>
              <a:rPr lang="en-US" sz="2400" dirty="0">
                <a:latin typeface="Arial" panose="020B0604020202020204" pitchFamily="34" charset="0"/>
                <a:cs typeface="Arial" panose="020B0604020202020204" pitchFamily="34" charset="0"/>
              </a:rPr>
              <a:t> ô </a:t>
            </a:r>
            <a:r>
              <a:rPr lang="en-US" sz="2400" dirty="0" err="1">
                <a:latin typeface="Arial" panose="020B0604020202020204" pitchFamily="34" charset="0"/>
                <a:cs typeface="Arial" panose="020B0604020202020204" pitchFamily="34" charset="0"/>
              </a:rPr>
              <a:t>nhiễm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tăng</a:t>
            </a:r>
            <a:r>
              <a:rPr lang="en-US" sz="2400" dirty="0">
                <a:latin typeface="Arial" panose="020B0604020202020204" pitchFamily="34" charset="0"/>
                <a:cs typeface="Arial" panose="020B0604020202020204" pitchFamily="34" charset="0"/>
              </a:rPr>
              <a:t>, ứ</a:t>
            </a:r>
            <a:r>
              <a:rPr lang="vi-VN" sz="2400" dirty="0">
                <a:latin typeface="Arial" panose="020B0604020202020204" pitchFamily="34" charset="0"/>
                <a:cs typeface="Arial" panose="020B0604020202020204" pitchFamily="34" charset="0"/>
              </a:rPr>
              <a:t>ng dụng giúp giải quyết vấn đề này là hệ thống quan trắc môi trường nước nuôi tôm</a:t>
            </a:r>
            <a:r>
              <a:rPr lang="en-US" sz="2400" dirty="0">
                <a:latin typeface="Arial" panose="020B0604020202020204" pitchFamily="34" charset="0"/>
                <a:cs typeface="Arial" panose="020B0604020202020204" pitchFamily="34" charset="0"/>
              </a:rPr>
              <a:t>. </a:t>
            </a:r>
          </a:p>
          <a:p>
            <a:pPr marL="342900" indent="-342900" algn="just">
              <a:lnSpc>
                <a:spcPct val="15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Quan </a:t>
            </a:r>
            <a:r>
              <a:rPr lang="en-US" sz="2400" dirty="0" err="1">
                <a:latin typeface="Arial" panose="020B0604020202020204" pitchFamily="34" charset="0"/>
                <a:cs typeface="Arial" panose="020B0604020202020204" pitchFamily="34" charset="0"/>
              </a:rPr>
              <a:t>trắc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môi</a:t>
            </a:r>
            <a:r>
              <a:rPr lang="en-US" sz="2400" dirty="0">
                <a:latin typeface="Arial" panose="020B0604020202020204" pitchFamily="34" charset="0"/>
                <a:cs typeface="Arial" panose="020B0604020202020204" pitchFamily="34" charset="0"/>
              </a:rPr>
              <a:t> tr</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ờng</a:t>
            </a:r>
            <a:r>
              <a:rPr lang="en-US" sz="2400" dirty="0">
                <a:latin typeface="Arial" panose="020B0604020202020204" pitchFamily="34" charset="0"/>
                <a:cs typeface="Arial" panose="020B0604020202020204" pitchFamily="34" charset="0"/>
              </a:rPr>
              <a:t> n</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ớc</a:t>
            </a:r>
            <a:r>
              <a:rPr lang="en-US" sz="2400" dirty="0">
                <a:latin typeface="Arial" panose="020B0604020202020204" pitchFamily="34" charset="0"/>
                <a:cs typeface="Arial" panose="020B0604020202020204" pitchFamily="34" charset="0"/>
              </a:rPr>
              <a:t> </a:t>
            </a:r>
            <a:r>
              <a:rPr lang="vi-VN" sz="2400" dirty="0">
                <a:cs typeface="Arial" panose="020B0604020202020204" pitchFamily="34" charset="0"/>
              </a:rPr>
              <a:t>từ các ao, hồ nuôi </a:t>
            </a:r>
            <a:r>
              <a:rPr lang="en-US" sz="2400" dirty="0" err="1">
                <a:latin typeface="Arial" panose="020B0604020202020204" pitchFamily="34" charset="0"/>
                <a:cs typeface="Arial" panose="020B0604020202020204" pitchFamily="34" charset="0"/>
              </a:rPr>
              <a:t>tôm</a:t>
            </a:r>
            <a:r>
              <a:rPr lang="en-US" sz="2400" dirty="0">
                <a:cs typeface="Arial" panose="020B0604020202020204" pitchFamily="34" charset="0"/>
              </a:rPr>
              <a:t> </a:t>
            </a:r>
            <a:r>
              <a:rPr lang="vi-VN" sz="2400" dirty="0">
                <a:cs typeface="Arial" panose="020B0604020202020204" pitchFamily="34" charset="0"/>
              </a:rPr>
              <a:t>để kiểm soát các chỉ tiêu nước nằm trong giới hạn cho phép và có biện pháp xử lí kịp thời khi có sự thay đổi, do đó có thể tránh được bệnh tật cho các loài thủy sản, tăng lợi nhuận</a:t>
            </a:r>
            <a:r>
              <a:rPr lang="en-US" sz="2400" dirty="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tôm</a:t>
            </a:r>
            <a:r>
              <a:rPr lang="en-US" sz="2400" dirty="0">
                <a:cs typeface="Arial" panose="020B0604020202020204" pitchFamily="34" charset="0"/>
              </a:rPr>
              <a:t>. </a:t>
            </a:r>
          </a:p>
          <a:p>
            <a:pPr algn="just">
              <a:lnSpc>
                <a:spcPct val="150000"/>
              </a:lnSpc>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8247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141531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14</a:t>
            </a:fld>
            <a:endParaRPr lang="en-US"/>
          </a:p>
        </p:txBody>
      </p:sp>
      <p:sp>
        <p:nvSpPr>
          <p:cNvPr id="5" name="Rectangle 4"/>
          <p:cNvSpPr/>
          <p:nvPr/>
        </p:nvSpPr>
        <p:spPr>
          <a:xfrm>
            <a:off x="131618" y="91871"/>
            <a:ext cx="11642830" cy="1323439"/>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2. TÌNH HÌNH QUAN TRẮC </a:t>
            </a:r>
          </a:p>
          <a:p>
            <a:r>
              <a:rPr lang="en-US" sz="4000" dirty="0">
                <a:solidFill>
                  <a:srgbClr val="0070C0"/>
                </a:solidFill>
                <a:latin typeface="Arial" panose="020B0604020202020204" pitchFamily="34" charset="0"/>
                <a:cs typeface="Arial" panose="020B0604020202020204" pitchFamily="34" charset="0"/>
              </a:rPr>
              <a:t>	MÔI TR</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ỜNG N</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ỚC HIỆN NAY</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534898"/>
            <a:ext cx="3276859"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5. </a:t>
            </a:r>
            <a:r>
              <a:rPr lang="en-US" sz="2400" b="1" dirty="0" err="1">
                <a:solidFill>
                  <a:srgbClr val="0070C0"/>
                </a:solidFill>
                <a:latin typeface="Arial" panose="020B0604020202020204" pitchFamily="34" charset="0"/>
                <a:cs typeface="Arial" panose="020B0604020202020204" pitchFamily="34" charset="0"/>
              </a:rPr>
              <a:t>Mục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tiêu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của</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đề</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tài</a:t>
            </a:r>
            <a:endParaRPr lang="en-US" sz="2400" b="1" dirty="0">
              <a:solidFill>
                <a:srgbClr val="0070C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D0C06A3-14B8-4D0A-952A-68DC46FE0EDF}"/>
              </a:ext>
            </a:extLst>
          </p:cNvPr>
          <p:cNvSpPr/>
          <p:nvPr/>
        </p:nvSpPr>
        <p:spPr>
          <a:xfrm>
            <a:off x="567011" y="2510595"/>
            <a:ext cx="10786789" cy="2316724"/>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vi-VN" sz="2400" dirty="0">
                <a:ea typeface="Calibri" panose="020F0502020204030204" pitchFamily="34" charset="0"/>
                <a:cs typeface="Times New Roman" panose="02020603050405020304" pitchFamily="18" charset="0"/>
              </a:rPr>
              <a:t>Nghiên cứu thiết kế, chế tạo thiết bị </a:t>
            </a:r>
            <a:r>
              <a:rPr lang="en-US" sz="2400" dirty="0" err="1">
                <a:latin typeface="Arial" panose="020B0604020202020204" pitchFamily="34" charset="0"/>
                <a:ea typeface="Calibri" panose="020F0502020204030204" pitchFamily="34" charset="0"/>
                <a:cs typeface="Arial" panose="020B0604020202020204" pitchFamily="34" charset="0"/>
              </a:rPr>
              <a:t>quan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trắc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trường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nước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r>
              <a:rPr lang="en-US" sz="2400" dirty="0">
                <a:latin typeface="Arial" panose="020B0604020202020204" pitchFamily="34" charset="0"/>
                <a:ea typeface="Calibri" panose="020F0502020204030204" pitchFamily="34" charset="0"/>
                <a:cs typeface="Arial" panose="020B0604020202020204" pitchFamily="34" charset="0"/>
              </a:rPr>
              <a:t> </a:t>
            </a:r>
            <a:r>
              <a:rPr lang="vi-VN" sz="2400" dirty="0">
                <a:ea typeface="Calibri" panose="020F0502020204030204" pitchFamily="34" charset="0"/>
                <a:cs typeface="Times New Roman" panose="02020603050405020304" pitchFamily="18" charset="0"/>
              </a:rPr>
              <a:t>để có các biện pháp can thiệp kịp thời</a:t>
            </a:r>
            <a:r>
              <a:rPr lang="en-US" sz="2400" dirty="0">
                <a:ea typeface="Calibri" panose="020F0502020204030204" pitchFamily="34" charset="0"/>
                <a:cs typeface="Times New Roman" panose="02020603050405020304" pitchFamily="18" charset="0"/>
              </a:rPr>
              <a:t>.</a:t>
            </a:r>
          </a:p>
          <a:p>
            <a:pPr marL="342900" indent="-342900" algn="just">
              <a:lnSpc>
                <a:spcPct val="150000"/>
              </a:lnSpc>
              <a:spcAft>
                <a:spcPts val="600"/>
              </a:spcAft>
              <a:buFont typeface="Arial" panose="020B0604020202020204" pitchFamily="34" charset="0"/>
              <a:buChar char="•"/>
            </a:pPr>
            <a:r>
              <a:rPr lang="en-US" sz="2400" dirty="0" err="1">
                <a:latin typeface="Arial" panose="020B0604020202020204" pitchFamily="34" charset="0"/>
                <a:ea typeface="Calibri" panose="020F0502020204030204" pitchFamily="34" charset="0"/>
                <a:cs typeface="Arial" panose="020B0604020202020204" pitchFamily="34" charset="0"/>
              </a:rPr>
              <a:t>Giám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sát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theo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dõi</a:t>
            </a:r>
            <a:r>
              <a:rPr lang="vi-VN"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chỉ số </a:t>
            </a:r>
            <a:r>
              <a:rPr lang="vi-VN" sz="2400" dirty="0">
                <a:ea typeface="Calibri" panose="020F0502020204030204" pitchFamily="34" charset="0"/>
                <a:cs typeface="Times New Roman" panose="02020603050405020304" pitchFamily="18" charset="0"/>
              </a:rPr>
              <a:t>của môi trường ao nuôi tôm</a:t>
            </a:r>
            <a:r>
              <a:rPr lang="en-US" sz="2400" dirty="0">
                <a:ea typeface="Calibri" panose="020F0502020204030204" pitchFamily="34" charset="0"/>
                <a:cs typeface="Times New Roman" panose="02020603050405020304" pitchFamily="18" charset="0"/>
              </a:rPr>
              <a:t> </a:t>
            </a:r>
            <a:r>
              <a:rPr lang="en-US" sz="2400" dirty="0" err="1">
                <a:ea typeface="Calibri" panose="020F0502020204030204" pitchFamily="34" charset="0"/>
                <a:cs typeface="Times New Roman" panose="02020603050405020304" pitchFamily="18" charset="0"/>
              </a:rPr>
              <a:t>từ</a:t>
            </a:r>
            <a:r>
              <a:rPr lang="en-US" sz="2400" dirty="0">
                <a:ea typeface="Calibri" panose="020F0502020204030204" pitchFamily="34" charset="0"/>
                <a:cs typeface="Times New Roman" panose="02020603050405020304" pitchFamily="18" charset="0"/>
              </a:rPr>
              <a:t> </a:t>
            </a:r>
            <a:r>
              <a:rPr lang="en-US" sz="2400" dirty="0" err="1">
                <a:ea typeface="Calibri" panose="020F0502020204030204" pitchFamily="34" charset="0"/>
                <a:cs typeface="Times New Roman" panose="02020603050405020304" pitchFamily="18" charset="0"/>
              </a:rPr>
              <a:t>xa</a:t>
            </a:r>
            <a:r>
              <a:rPr lang="vi-VN" sz="2400" dirty="0">
                <a:ea typeface="Calibri" panose="020F0502020204030204" pitchFamily="34" charset="0"/>
                <a:cs typeface="Times New Roman" panose="02020603050405020304" pitchFamily="18" charset="0"/>
              </a:rPr>
              <a:t> giúp </a:t>
            </a:r>
            <a:r>
              <a:rPr lang="en-US" sz="2400" dirty="0">
                <a:ea typeface="Calibri" panose="020F0502020204030204" pitchFamily="34" charset="0"/>
                <a:cs typeface="Times New Roman" panose="02020603050405020304" pitchFamily="18" charset="0"/>
              </a:rPr>
              <a:t>ta </a:t>
            </a:r>
            <a:r>
              <a:rPr lang="vi-VN" sz="2400" dirty="0">
                <a:ea typeface="Calibri" panose="020F0502020204030204" pitchFamily="34" charset="0"/>
                <a:cs typeface="Times New Roman" panose="02020603050405020304" pitchFamily="18" charset="0"/>
              </a:rPr>
              <a:t>chúng phòng tránh được dịch bệnh, đảm bảo một vụ mùa mới thắng lợi.</a:t>
            </a:r>
            <a:endParaRPr lang="en-US" sz="24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3951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15</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2126" y="2791690"/>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7581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16</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3. THIẾT KẾ CẤU HÌNH</a:t>
            </a:r>
          </a:p>
        </p:txBody>
      </p:sp>
      <p:sp>
        <p:nvSpPr>
          <p:cNvPr id="7" name="TextBox 6">
            <a:extLst>
              <a:ext uri="{FF2B5EF4-FFF2-40B4-BE49-F238E27FC236}">
                <a16:creationId xmlns:a16="http://schemas.microsoft.com/office/drawing/2014/main" id="{F0BF0896-82CF-4DF5-9F77-BA5BB62FECB7}"/>
              </a:ext>
            </a:extLst>
          </p:cNvPr>
          <p:cNvSpPr txBox="1"/>
          <p:nvPr/>
        </p:nvSpPr>
        <p:spPr>
          <a:xfrm>
            <a:off x="1666568" y="1782693"/>
            <a:ext cx="7202613"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Các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số</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endParaRPr lang="en-US" sz="2400" b="1" dirty="0">
              <a:solidFill>
                <a:srgbClr val="0070C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1DCB295B-D040-4CAC-B347-D8009D934C85}"/>
              </a:ext>
            </a:extLst>
          </p:cNvPr>
          <p:cNvSpPr txBox="1"/>
          <p:nvPr/>
        </p:nvSpPr>
        <p:spPr>
          <a:xfrm>
            <a:off x="1666568" y="2444325"/>
            <a:ext cx="7487178"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Tiêu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chuẩn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của</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endParaRPr lang="en-US" sz="2400" b="1" dirty="0">
              <a:solidFill>
                <a:srgbClr val="0070C0"/>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8F2FDFA-F311-4519-AD01-964AB2E641C5}"/>
              </a:ext>
            </a:extLst>
          </p:cNvPr>
          <p:cNvSpPr txBox="1"/>
          <p:nvPr/>
        </p:nvSpPr>
        <p:spPr>
          <a:xfrm>
            <a:off x="1666568" y="3105957"/>
            <a:ext cx="5548314"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Nguyên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lý</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của</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hệ</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thống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r>
              <a:rPr lang="en-US" sz="2400" b="1" dirty="0">
                <a:solidFill>
                  <a:srgbClr val="0070C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893849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17</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3. THIẾT KẾ CẤU HÌNH</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7202613"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Các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số</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endParaRPr lang="en-US" sz="2400" b="1" dirty="0">
              <a:solidFill>
                <a:srgbClr val="0070C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4EB679-F235-4560-BBB6-21ABD9D7C3A3}"/>
                  </a:ext>
                </a:extLst>
              </p:cNvPr>
              <p:cNvSpPr txBox="1"/>
              <p:nvPr/>
            </p:nvSpPr>
            <p:spPr>
              <a:xfrm>
                <a:off x="8909739" y="2684746"/>
                <a:ext cx="1665413" cy="615553"/>
              </a:xfrm>
              <a:prstGeom prst="rect">
                <a:avLst/>
              </a:prstGeom>
              <a:noFill/>
            </p:spPr>
            <p:txBody>
              <a:bodyPr wrap="square" lIns="0" tIns="0" rIns="0" bIns="0" rtlCol="0">
                <a:spAutoFit/>
              </a:bodyPr>
              <a:lstStyle>
                <a:defPPr>
                  <a:defRPr lang="en-US"/>
                </a:defPPr>
                <a:lvl1pPr>
                  <a:defRPr sz="6600">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m:rPr>
                              <m:sty m:val="p"/>
                            </m:rPr>
                            <a:rPr lang="en-US" sz="4000" i="0">
                              <a:latin typeface="Cambria Math" panose="02040503050406030204" pitchFamily="18" charset="0"/>
                            </a:rPr>
                            <m:t>H</m:t>
                          </m:r>
                        </m:e>
                        <m:sub>
                          <m:r>
                            <a:rPr lang="en-US" sz="4000" i="0">
                              <a:latin typeface="Cambria Math" panose="02040503050406030204" pitchFamily="18" charset="0"/>
                            </a:rPr>
                            <m:t>2</m:t>
                          </m:r>
                        </m:sub>
                      </m:sSub>
                      <m:r>
                        <m:rPr>
                          <m:sty m:val="p"/>
                        </m:rPr>
                        <a:rPr lang="en-US" sz="4000" i="0">
                          <a:latin typeface="Cambria Math" panose="02040503050406030204" pitchFamily="18" charset="0"/>
                        </a:rPr>
                        <m:t>S</m:t>
                      </m:r>
                    </m:oMath>
                  </m:oMathPara>
                </a14:m>
                <a:endParaRPr lang="en-US" sz="4000" dirty="0"/>
              </a:p>
            </p:txBody>
          </p:sp>
        </mc:Choice>
        <mc:Fallback xmlns="">
          <p:sp>
            <p:nvSpPr>
              <p:cNvPr id="13" name="TextBox 12">
                <a:extLst>
                  <a:ext uri="{FF2B5EF4-FFF2-40B4-BE49-F238E27FC236}">
                    <a16:creationId xmlns:a16="http://schemas.microsoft.com/office/drawing/2014/main" id="{604EB679-F235-4560-BBB6-21ABD9D7C3A3}"/>
                  </a:ext>
                </a:extLst>
              </p:cNvPr>
              <p:cNvSpPr txBox="1">
                <a:spLocks noRot="1" noChangeAspect="1" noMove="1" noResize="1" noEditPoints="1" noAdjustHandles="1" noChangeArrowheads="1" noChangeShapeType="1" noTextEdit="1"/>
              </p:cNvSpPr>
              <p:nvPr/>
            </p:nvSpPr>
            <p:spPr>
              <a:xfrm>
                <a:off x="8909739" y="2684746"/>
                <a:ext cx="1665413" cy="615553"/>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3B97E75-0C51-4EC1-ACAF-34F31C80E233}"/>
              </a:ext>
            </a:extLst>
          </p:cNvPr>
          <p:cNvSpPr txBox="1"/>
          <p:nvPr/>
        </p:nvSpPr>
        <p:spPr>
          <a:xfrm>
            <a:off x="1262626" y="2092214"/>
            <a:ext cx="2191626"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Nhiệt</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độ</a:t>
            </a:r>
            <a:endParaRPr lang="en-US" sz="36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435FECB-37EE-42B8-AD46-F430AE6297D1}"/>
              </a:ext>
            </a:extLst>
          </p:cNvPr>
          <p:cNvSpPr txBox="1"/>
          <p:nvPr/>
        </p:nvSpPr>
        <p:spPr>
          <a:xfrm>
            <a:off x="1262626" y="2719711"/>
            <a:ext cx="1832553"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ẩm</a:t>
            </a:r>
            <a:endParaRPr lang="en-US" sz="36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66F114E-88BF-4333-8076-BECCBDC3635D}"/>
              </a:ext>
            </a:extLst>
          </p:cNvPr>
          <p:cNvSpPr txBox="1"/>
          <p:nvPr/>
        </p:nvSpPr>
        <p:spPr>
          <a:xfrm>
            <a:off x="1262626" y="3438098"/>
            <a:ext cx="4833374"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Nồng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Oxy </a:t>
            </a:r>
            <a:r>
              <a:rPr lang="en-US" sz="3600" dirty="0" err="1">
                <a:latin typeface="Arial" panose="020B0604020202020204" pitchFamily="34" charset="0"/>
                <a:cs typeface="Arial" panose="020B0604020202020204" pitchFamily="34" charset="0"/>
              </a:rPr>
              <a:t>hòa</a:t>
            </a:r>
            <a:r>
              <a:rPr lang="en-US" sz="3600" dirty="0">
                <a:latin typeface="Arial" panose="020B0604020202020204" pitchFamily="34" charset="0"/>
                <a:cs typeface="Arial" panose="020B0604020202020204" pitchFamily="34" charset="0"/>
              </a:rPr>
              <a:t> tan</a:t>
            </a:r>
          </a:p>
        </p:txBody>
      </p:sp>
      <p:sp>
        <p:nvSpPr>
          <p:cNvPr id="16" name="TextBox 15">
            <a:extLst>
              <a:ext uri="{FF2B5EF4-FFF2-40B4-BE49-F238E27FC236}">
                <a16:creationId xmlns:a16="http://schemas.microsoft.com/office/drawing/2014/main" id="{8D9F9270-4E24-4A5F-8E76-BDFCB4CD6ECD}"/>
              </a:ext>
            </a:extLst>
          </p:cNvPr>
          <p:cNvSpPr txBox="1"/>
          <p:nvPr/>
        </p:nvSpPr>
        <p:spPr>
          <a:xfrm>
            <a:off x="1262626" y="4149449"/>
            <a:ext cx="1781257"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pH</a:t>
            </a:r>
          </a:p>
        </p:txBody>
      </p:sp>
      <p:sp>
        <p:nvSpPr>
          <p:cNvPr id="17" name="TextBox 16">
            <a:extLst>
              <a:ext uri="{FF2B5EF4-FFF2-40B4-BE49-F238E27FC236}">
                <a16:creationId xmlns:a16="http://schemas.microsoft.com/office/drawing/2014/main" id="{F5A0A68D-38CA-4EFC-B575-8EBE78DF72C0}"/>
              </a:ext>
            </a:extLst>
          </p:cNvPr>
          <p:cNvSpPr txBox="1"/>
          <p:nvPr/>
        </p:nvSpPr>
        <p:spPr>
          <a:xfrm>
            <a:off x="7053826" y="1982987"/>
            <a:ext cx="2089033"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mặn</a:t>
            </a:r>
            <a:endParaRPr lang="en-US" sz="36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CFECCF8-DA2F-4BB9-9780-6C64556F6F23}"/>
              </a:ext>
            </a:extLst>
          </p:cNvPr>
          <p:cNvSpPr txBox="1"/>
          <p:nvPr/>
        </p:nvSpPr>
        <p:spPr>
          <a:xfrm>
            <a:off x="7082698" y="4083355"/>
            <a:ext cx="2242922"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trong</a:t>
            </a:r>
            <a:endParaRPr lang="en-US" sz="36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2F8BD72-3E10-439D-A184-93F797B7E1A7}"/>
              </a:ext>
            </a:extLst>
          </p:cNvPr>
          <p:cNvSpPr txBox="1"/>
          <p:nvPr/>
        </p:nvSpPr>
        <p:spPr>
          <a:xfrm>
            <a:off x="7071092" y="3412374"/>
            <a:ext cx="2165978"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kiềm</a:t>
            </a:r>
            <a:endParaRPr lang="en-US" sz="36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716B0148-213F-4DCF-82CE-74E94DABF01C}"/>
              </a:ext>
            </a:extLst>
          </p:cNvPr>
          <p:cNvSpPr txBox="1"/>
          <p:nvPr/>
        </p:nvSpPr>
        <p:spPr>
          <a:xfrm>
            <a:off x="7044226" y="2643320"/>
            <a:ext cx="2345514"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Nồng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2624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18</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3. THIẾT KẾ CẤU HÌNH</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7487178"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Tiêu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chuẩn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của</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D717795E-1980-4F0F-8DB1-5BB10B33B022}"/>
              </a:ext>
            </a:extLst>
          </p:cNvPr>
          <p:cNvGraphicFramePr>
            <a:graphicFrameLocks noGrp="1"/>
          </p:cNvGraphicFramePr>
          <p:nvPr>
            <p:extLst>
              <p:ext uri="{D42A27DB-BD31-4B8C-83A1-F6EECF244321}">
                <p14:modId xmlns:p14="http://schemas.microsoft.com/office/powerpoint/2010/main" val="2211950027"/>
              </p:ext>
            </p:extLst>
          </p:nvPr>
        </p:nvGraphicFramePr>
        <p:xfrm>
          <a:off x="613034" y="2140515"/>
          <a:ext cx="11121765" cy="4079311"/>
        </p:xfrm>
        <a:graphic>
          <a:graphicData uri="http://schemas.openxmlformats.org/drawingml/2006/table">
            <a:tbl>
              <a:tblPr firstRow="1" firstCol="1" lastRow="1" lastCol="1" bandRow="1" bandCol="1"/>
              <a:tblGrid>
                <a:gridCol w="852806">
                  <a:extLst>
                    <a:ext uri="{9D8B030D-6E8A-4147-A177-3AD203B41FA5}">
                      <a16:colId xmlns:a16="http://schemas.microsoft.com/office/drawing/2014/main" val="2754551699"/>
                    </a:ext>
                  </a:extLst>
                </a:gridCol>
                <a:gridCol w="2566435">
                  <a:extLst>
                    <a:ext uri="{9D8B030D-6E8A-4147-A177-3AD203B41FA5}">
                      <a16:colId xmlns:a16="http://schemas.microsoft.com/office/drawing/2014/main" val="971069595"/>
                    </a:ext>
                  </a:extLst>
                </a:gridCol>
                <a:gridCol w="1734571">
                  <a:extLst>
                    <a:ext uri="{9D8B030D-6E8A-4147-A177-3AD203B41FA5}">
                      <a16:colId xmlns:a16="http://schemas.microsoft.com/office/drawing/2014/main" val="3107907839"/>
                    </a:ext>
                  </a:extLst>
                </a:gridCol>
                <a:gridCol w="5967953">
                  <a:extLst>
                    <a:ext uri="{9D8B030D-6E8A-4147-A177-3AD203B41FA5}">
                      <a16:colId xmlns:a16="http://schemas.microsoft.com/office/drawing/2014/main" val="1545305012"/>
                    </a:ext>
                  </a:extLst>
                </a:gridCol>
              </a:tblGrid>
              <a:tr h="411820">
                <a:tc>
                  <a:txBody>
                    <a:bodyPr/>
                    <a:lstStyle/>
                    <a:p>
                      <a:pPr marL="0" marR="0" algn="ctr">
                        <a:lnSpc>
                          <a:spcPct val="150000"/>
                        </a:lnSpc>
                        <a:spcBef>
                          <a:spcPts val="0"/>
                        </a:spcBef>
                        <a:spcAft>
                          <a:spcPts val="600"/>
                        </a:spcAft>
                      </a:pPr>
                      <a:r>
                        <a:rPr lang="vi-VN" sz="2000" dirty="0">
                          <a:effectLst/>
                        </a:rPr>
                        <a:t>TT</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600"/>
                        </a:spcAft>
                      </a:pPr>
                      <a:r>
                        <a:rPr lang="vi-VN" sz="2000" dirty="0">
                          <a:effectLst/>
                        </a:rPr>
                        <a:t>Thông số</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600"/>
                        </a:spcAft>
                      </a:pPr>
                      <a:r>
                        <a:rPr lang="vi-VN" sz="2000" dirty="0">
                          <a:effectLst/>
                        </a:rPr>
                        <a:t>Đơn vị</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600"/>
                        </a:spcAft>
                      </a:pPr>
                      <a:r>
                        <a:rPr lang="vi-VN" sz="2000" dirty="0">
                          <a:effectLst/>
                        </a:rPr>
                        <a:t>Giá trị cho phép</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3932442597"/>
                  </a:ext>
                </a:extLst>
              </a:tr>
              <a:tr h="388117">
                <a:tc>
                  <a:txBody>
                    <a:bodyPr/>
                    <a:lstStyle/>
                    <a:p>
                      <a:pPr marL="0" marR="0" algn="ctr">
                        <a:lnSpc>
                          <a:spcPct val="150000"/>
                        </a:lnSpc>
                        <a:spcBef>
                          <a:spcPts val="0"/>
                        </a:spcBef>
                        <a:spcAft>
                          <a:spcPts val="600"/>
                        </a:spcAft>
                      </a:pPr>
                      <a:r>
                        <a:rPr lang="vi-VN" sz="2000">
                          <a:effectLst/>
                        </a:rPr>
                        <a:t>1</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Ôxy hoà tan (DO)</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mg/l</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 3,5</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8919731"/>
                  </a:ext>
                </a:extLst>
              </a:tr>
              <a:tr h="809607">
                <a:tc>
                  <a:txBody>
                    <a:bodyPr/>
                    <a:lstStyle/>
                    <a:p>
                      <a:pPr marL="0" marR="0" algn="ctr">
                        <a:lnSpc>
                          <a:spcPct val="150000"/>
                        </a:lnSpc>
                        <a:spcBef>
                          <a:spcPts val="0"/>
                        </a:spcBef>
                        <a:spcAft>
                          <a:spcPts val="600"/>
                        </a:spcAft>
                      </a:pPr>
                      <a:r>
                        <a:rPr lang="vi-VN" sz="2000">
                          <a:effectLst/>
                        </a:rPr>
                        <a:t>2</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pH</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 </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7 ÷ 9, dao động trong ngày không quá 0,5</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49928324"/>
                  </a:ext>
                </a:extLst>
              </a:tr>
              <a:tr h="378161">
                <a:tc>
                  <a:txBody>
                    <a:bodyPr/>
                    <a:lstStyle/>
                    <a:p>
                      <a:pPr marL="0" marR="0" algn="ctr">
                        <a:lnSpc>
                          <a:spcPct val="150000"/>
                        </a:lnSpc>
                        <a:spcBef>
                          <a:spcPts val="0"/>
                        </a:spcBef>
                        <a:spcAft>
                          <a:spcPts val="600"/>
                        </a:spcAft>
                      </a:pPr>
                      <a:r>
                        <a:rPr lang="vi-VN" sz="2000">
                          <a:effectLst/>
                        </a:rPr>
                        <a:t>3</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Độ mặn</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5 ÷ 35</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9985313"/>
                  </a:ext>
                </a:extLst>
              </a:tr>
              <a:tr h="378161">
                <a:tc>
                  <a:txBody>
                    <a:bodyPr/>
                    <a:lstStyle/>
                    <a:p>
                      <a:pPr marL="0" marR="0" algn="ctr">
                        <a:lnSpc>
                          <a:spcPct val="150000"/>
                        </a:lnSpc>
                        <a:spcBef>
                          <a:spcPts val="0"/>
                        </a:spcBef>
                        <a:spcAft>
                          <a:spcPts val="600"/>
                        </a:spcAft>
                      </a:pPr>
                      <a:r>
                        <a:rPr lang="vi-VN" sz="2000">
                          <a:effectLst/>
                        </a:rPr>
                        <a:t>4</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Độ kiềm</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mg/l</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60 ÷ 180</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5962374"/>
                  </a:ext>
                </a:extLst>
              </a:tr>
              <a:tr h="378161">
                <a:tc>
                  <a:txBody>
                    <a:bodyPr/>
                    <a:lstStyle/>
                    <a:p>
                      <a:pPr marL="0" marR="0" algn="ctr">
                        <a:lnSpc>
                          <a:spcPct val="150000"/>
                        </a:lnSpc>
                        <a:spcBef>
                          <a:spcPts val="0"/>
                        </a:spcBef>
                        <a:spcAft>
                          <a:spcPts val="600"/>
                        </a:spcAft>
                      </a:pPr>
                      <a:r>
                        <a:rPr lang="vi-VN" sz="2000">
                          <a:effectLst/>
                        </a:rPr>
                        <a:t>5</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Độ trong</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cm</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20 ÷ 50</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7037005"/>
                  </a:ext>
                </a:extLst>
              </a:tr>
              <a:tr h="378161">
                <a:tc>
                  <a:txBody>
                    <a:bodyPr/>
                    <a:lstStyle/>
                    <a:p>
                      <a:pPr marL="0" marR="0" algn="ctr">
                        <a:lnSpc>
                          <a:spcPct val="150000"/>
                        </a:lnSpc>
                        <a:spcBef>
                          <a:spcPts val="0"/>
                        </a:spcBef>
                        <a:spcAft>
                          <a:spcPts val="600"/>
                        </a:spcAft>
                      </a:pPr>
                      <a:r>
                        <a:rPr lang="vi-VN" sz="2000">
                          <a:effectLst/>
                        </a:rPr>
                        <a:t>6</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NH</a:t>
                      </a:r>
                      <a:r>
                        <a:rPr lang="vi-VN" sz="2000" baseline="-25000" dirty="0">
                          <a:effectLst/>
                        </a:rPr>
                        <a:t>3</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mg/l</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&lt; 0,3</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5891640"/>
                  </a:ext>
                </a:extLst>
              </a:tr>
              <a:tr h="403789">
                <a:tc>
                  <a:txBody>
                    <a:bodyPr/>
                    <a:lstStyle/>
                    <a:p>
                      <a:pPr marL="0" marR="0" algn="ctr">
                        <a:lnSpc>
                          <a:spcPct val="150000"/>
                        </a:lnSpc>
                        <a:spcBef>
                          <a:spcPts val="0"/>
                        </a:spcBef>
                        <a:spcAft>
                          <a:spcPts val="600"/>
                        </a:spcAft>
                      </a:pPr>
                      <a:r>
                        <a:rPr lang="vi-VN" sz="2000">
                          <a:effectLst/>
                        </a:rPr>
                        <a:t>7</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H</a:t>
                      </a:r>
                      <a:r>
                        <a:rPr lang="vi-VN" sz="2000" baseline="-25000" dirty="0">
                          <a:effectLst/>
                        </a:rPr>
                        <a:t>2</a:t>
                      </a:r>
                      <a:r>
                        <a:rPr lang="vi-VN" sz="2000" dirty="0">
                          <a:effectLst/>
                        </a:rPr>
                        <a:t>S</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mg/l</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&lt; 0,05</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6742724"/>
                  </a:ext>
                </a:extLst>
              </a:tr>
              <a:tr h="389039">
                <a:tc>
                  <a:txBody>
                    <a:bodyPr/>
                    <a:lstStyle/>
                    <a:p>
                      <a:pPr marL="0" marR="0" algn="ctr">
                        <a:lnSpc>
                          <a:spcPct val="150000"/>
                        </a:lnSpc>
                        <a:spcBef>
                          <a:spcPts val="0"/>
                        </a:spcBef>
                        <a:spcAft>
                          <a:spcPts val="600"/>
                        </a:spcAft>
                      </a:pPr>
                      <a:r>
                        <a:rPr lang="vi-VN" sz="2000">
                          <a:effectLst/>
                        </a:rPr>
                        <a:t>8</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Nhiệt độ</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en-US" sz="2000">
                          <a:effectLst/>
                        </a:rPr>
                        <a:t>°C</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18 ÷ 33</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11280205"/>
                  </a:ext>
                </a:extLst>
              </a:tr>
            </a:tbl>
          </a:graphicData>
        </a:graphic>
      </p:graphicFrame>
      <p:sp>
        <p:nvSpPr>
          <p:cNvPr id="3" name="Rectangle 2">
            <a:extLst>
              <a:ext uri="{FF2B5EF4-FFF2-40B4-BE49-F238E27FC236}">
                <a16:creationId xmlns:a16="http://schemas.microsoft.com/office/drawing/2014/main" id="{7544A72E-77A4-4071-B853-2339DA6D39E5}"/>
              </a:ext>
            </a:extLst>
          </p:cNvPr>
          <p:cNvSpPr/>
          <p:nvPr/>
        </p:nvSpPr>
        <p:spPr>
          <a:xfrm>
            <a:off x="1083733" y="1771183"/>
            <a:ext cx="10651066" cy="369332"/>
          </a:xfrm>
          <a:prstGeom prst="rect">
            <a:avLst/>
          </a:prstGeom>
        </p:spPr>
        <p:txBody>
          <a:bodyPr wrap="square">
            <a:spAutoFit/>
          </a:bodyPr>
          <a:lstStyle/>
          <a:p>
            <a:pPr algn="r"/>
            <a:r>
              <a:rPr lang="vi-VN" i="1" dirty="0">
                <a:ea typeface="Calibri" panose="020F0502020204030204" pitchFamily="34" charset="0"/>
                <a:cs typeface="Times New Roman" panose="02020603050405020304" pitchFamily="18" charset="0"/>
              </a:rPr>
              <a:t>Bảng</a:t>
            </a:r>
            <a:r>
              <a:rPr lang="en-US" i="1" dirty="0">
                <a:ea typeface="Calibri" panose="020F0502020204030204" pitchFamily="34" charset="0"/>
                <a:cs typeface="Times New Roman" panose="02020603050405020304" pitchFamily="18" charset="0"/>
              </a:rPr>
              <a:t>:</a:t>
            </a:r>
            <a:r>
              <a:rPr lang="vi-VN" i="1" dirty="0">
                <a:ea typeface="Calibri" panose="020F0502020204030204" pitchFamily="34" charset="0"/>
                <a:cs typeface="Times New Roman" panose="02020603050405020304" pitchFamily="18" charset="0"/>
              </a:rPr>
              <a:t> </a:t>
            </a:r>
            <a:r>
              <a:rPr lang="vi-VN" i="1" dirty="0">
                <a:solidFill>
                  <a:srgbClr val="000000"/>
                </a:solidFill>
                <a:ea typeface="Calibri" panose="020F0502020204030204" pitchFamily="34" charset="0"/>
                <a:cs typeface="Times New Roman" panose="02020603050405020304" pitchFamily="18" charset="0"/>
              </a:rPr>
              <a:t>Chất lượng nước ao nuôi tôm</a:t>
            </a:r>
            <a:r>
              <a:rPr lang="en-US" i="1" dirty="0">
                <a:solidFill>
                  <a:srgbClr val="000000"/>
                </a:solidFill>
                <a:ea typeface="Calibri" panose="020F0502020204030204" pitchFamily="34" charset="0"/>
                <a:cs typeface="Times New Roman" panose="02020603050405020304" pitchFamily="18" charset="0"/>
              </a:rPr>
              <a:t> QCVN 02 - 19:2014/BNNPTNT</a:t>
            </a:r>
            <a:endParaRPr lang="en-US" i="1" dirty="0"/>
          </a:p>
        </p:txBody>
      </p:sp>
    </p:spTree>
    <p:extLst>
      <p:ext uri="{BB962C8B-B14F-4D97-AF65-F5344CB8AC3E}">
        <p14:creationId xmlns:p14="http://schemas.microsoft.com/office/powerpoint/2010/main" val="3707673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dirty="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19</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3. THIẾT KẾ CẤU HÌNH</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5548314"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Nguyên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lý</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của</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hệ</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thống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r>
              <a:rPr lang="en-US" sz="2400" b="1" dirty="0">
                <a:solidFill>
                  <a:srgbClr val="0070C0"/>
                </a:solidFill>
                <a:latin typeface="Arial" panose="020B0604020202020204" pitchFamily="34" charset="0"/>
                <a:cs typeface="Arial" panose="020B0604020202020204" pitchFamily="34" charset="0"/>
              </a:rPr>
              <a:t> </a:t>
            </a:r>
          </a:p>
        </p:txBody>
      </p:sp>
      <p:sp>
        <p:nvSpPr>
          <p:cNvPr id="3" name="Rectangle: Rounded Corners 2">
            <a:extLst>
              <a:ext uri="{FF2B5EF4-FFF2-40B4-BE49-F238E27FC236}">
                <a16:creationId xmlns:a16="http://schemas.microsoft.com/office/drawing/2014/main" id="{591D9932-75A9-483A-A136-FF61B133FA47}"/>
              </a:ext>
            </a:extLst>
          </p:cNvPr>
          <p:cNvSpPr/>
          <p:nvPr/>
        </p:nvSpPr>
        <p:spPr>
          <a:xfrm>
            <a:off x="256249" y="2309884"/>
            <a:ext cx="2429934" cy="2213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dirty="0">
                <a:latin typeface="Arial" panose="020B0604020202020204" pitchFamily="34" charset="0"/>
                <a:cs typeface="Arial" panose="020B0604020202020204" pitchFamily="34" charset="0"/>
              </a:rPr>
              <a:t>LẤY MẪU</a:t>
            </a:r>
          </a:p>
        </p:txBody>
      </p:sp>
      <p:sp>
        <p:nvSpPr>
          <p:cNvPr id="12" name="Rectangle: Rounded Corners 11">
            <a:extLst>
              <a:ext uri="{FF2B5EF4-FFF2-40B4-BE49-F238E27FC236}">
                <a16:creationId xmlns:a16="http://schemas.microsoft.com/office/drawing/2014/main" id="{99933FD3-8A1B-4D20-A4CD-3EDF9E5F3E3C}"/>
              </a:ext>
            </a:extLst>
          </p:cNvPr>
          <p:cNvSpPr/>
          <p:nvPr/>
        </p:nvSpPr>
        <p:spPr>
          <a:xfrm>
            <a:off x="3380983" y="2309884"/>
            <a:ext cx="2429933" cy="2213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dirty="0">
                <a:latin typeface="Arial" panose="020B0604020202020204" pitchFamily="34" charset="0"/>
                <a:cs typeface="Arial" panose="020B0604020202020204" pitchFamily="34" charset="0"/>
              </a:rPr>
              <a:t>THU THẬP, </a:t>
            </a:r>
          </a:p>
          <a:p>
            <a:pPr algn="ctr">
              <a:lnSpc>
                <a:spcPct val="200000"/>
              </a:lnSpc>
            </a:pPr>
            <a:r>
              <a:rPr lang="en-US" dirty="0">
                <a:latin typeface="Arial" panose="020B0604020202020204" pitchFamily="34" charset="0"/>
                <a:cs typeface="Arial" panose="020B0604020202020204" pitchFamily="34" charset="0"/>
              </a:rPr>
              <a:t>XỬ LÝ</a:t>
            </a:r>
          </a:p>
          <a:p>
            <a:pPr algn="ctr">
              <a:lnSpc>
                <a:spcPct val="200000"/>
              </a:lnSpc>
            </a:pPr>
            <a:r>
              <a:rPr lang="en-US" dirty="0">
                <a:latin typeface="Arial" panose="020B0604020202020204" pitchFamily="34" charset="0"/>
                <a:cs typeface="Arial" panose="020B0604020202020204" pitchFamily="34" charset="0"/>
              </a:rPr>
              <a:t>DỮ LIỆU</a:t>
            </a:r>
          </a:p>
        </p:txBody>
      </p:sp>
      <p:cxnSp>
        <p:nvCxnSpPr>
          <p:cNvPr id="13" name="Straight Arrow Connector 12">
            <a:extLst>
              <a:ext uri="{FF2B5EF4-FFF2-40B4-BE49-F238E27FC236}">
                <a16:creationId xmlns:a16="http://schemas.microsoft.com/office/drawing/2014/main" id="{A90B25CA-0F23-47FC-A42B-7CCAC84AFE0A}"/>
              </a:ext>
            </a:extLst>
          </p:cNvPr>
          <p:cNvCxnSpPr>
            <a:cxnSpLocks/>
            <a:stCxn id="3" idx="3"/>
            <a:endCxn id="12" idx="1"/>
          </p:cNvCxnSpPr>
          <p:nvPr/>
        </p:nvCxnSpPr>
        <p:spPr>
          <a:xfrm>
            <a:off x="2686183" y="3416671"/>
            <a:ext cx="6948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BE1FEE2-3F44-4114-835B-D50B91BDFDF4}"/>
              </a:ext>
            </a:extLst>
          </p:cNvPr>
          <p:cNvSpPr/>
          <p:nvPr/>
        </p:nvSpPr>
        <p:spPr>
          <a:xfrm>
            <a:off x="6505716" y="2309884"/>
            <a:ext cx="2429933" cy="2213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dirty="0">
                <a:latin typeface="Arial" panose="020B0604020202020204" pitchFamily="34" charset="0"/>
                <a:cs typeface="Arial" panose="020B0604020202020204" pitchFamily="34" charset="0"/>
              </a:rPr>
              <a:t>TRUYỀN THÔNG,</a:t>
            </a:r>
          </a:p>
          <a:p>
            <a:pPr algn="ctr">
              <a:lnSpc>
                <a:spcPct val="200000"/>
              </a:lnSpc>
            </a:pPr>
            <a:r>
              <a:rPr lang="en-US" dirty="0">
                <a:latin typeface="Arial" panose="020B0604020202020204" pitchFamily="34" charset="0"/>
                <a:cs typeface="Arial" panose="020B0604020202020204" pitchFamily="34" charset="0"/>
              </a:rPr>
              <a:t>L</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U TRỮ </a:t>
            </a:r>
          </a:p>
          <a:p>
            <a:pPr algn="ctr">
              <a:lnSpc>
                <a:spcPct val="200000"/>
              </a:lnSpc>
            </a:pPr>
            <a:r>
              <a:rPr lang="en-US" dirty="0">
                <a:latin typeface="Arial" panose="020B0604020202020204" pitchFamily="34" charset="0"/>
                <a:cs typeface="Arial" panose="020B0604020202020204" pitchFamily="34" charset="0"/>
              </a:rPr>
              <a:t>DỮ LIỆU</a:t>
            </a:r>
          </a:p>
        </p:txBody>
      </p:sp>
      <p:cxnSp>
        <p:nvCxnSpPr>
          <p:cNvPr id="17" name="Straight Arrow Connector 16">
            <a:extLst>
              <a:ext uri="{FF2B5EF4-FFF2-40B4-BE49-F238E27FC236}">
                <a16:creationId xmlns:a16="http://schemas.microsoft.com/office/drawing/2014/main" id="{F99F3C9D-856F-48C7-B032-528359C84D55}"/>
              </a:ext>
            </a:extLst>
          </p:cNvPr>
          <p:cNvCxnSpPr>
            <a:cxnSpLocks/>
            <a:stCxn id="12" idx="3"/>
            <a:endCxn id="16" idx="1"/>
          </p:cNvCxnSpPr>
          <p:nvPr/>
        </p:nvCxnSpPr>
        <p:spPr>
          <a:xfrm>
            <a:off x="5810916" y="3416671"/>
            <a:ext cx="6948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DB865544-4CDB-40F8-9CCC-FC81E3548185}"/>
              </a:ext>
            </a:extLst>
          </p:cNvPr>
          <p:cNvSpPr/>
          <p:nvPr/>
        </p:nvSpPr>
        <p:spPr>
          <a:xfrm>
            <a:off x="9630449" y="2309884"/>
            <a:ext cx="2429933" cy="2213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dirty="0">
                <a:latin typeface="Arial" panose="020B0604020202020204" pitchFamily="34" charset="0"/>
                <a:cs typeface="Arial" panose="020B0604020202020204" pitchFamily="34" charset="0"/>
              </a:rPr>
              <a:t>ỨNG DỤNG,</a:t>
            </a:r>
          </a:p>
          <a:p>
            <a:pPr algn="ctr">
              <a:lnSpc>
                <a:spcPct val="200000"/>
              </a:lnSpc>
            </a:pPr>
            <a:r>
              <a:rPr lang="en-US" dirty="0">
                <a:latin typeface="Arial" panose="020B0604020202020204" pitchFamily="34" charset="0"/>
                <a:cs typeface="Arial" panose="020B0604020202020204" pitchFamily="34" charset="0"/>
              </a:rPr>
              <a:t>GIÁM SÁT</a:t>
            </a:r>
          </a:p>
        </p:txBody>
      </p:sp>
      <p:cxnSp>
        <p:nvCxnSpPr>
          <p:cNvPr id="19" name="Straight Arrow Connector 18">
            <a:extLst>
              <a:ext uri="{FF2B5EF4-FFF2-40B4-BE49-F238E27FC236}">
                <a16:creationId xmlns:a16="http://schemas.microsoft.com/office/drawing/2014/main" id="{9A345589-4882-4023-84DC-562FED3564AF}"/>
              </a:ext>
            </a:extLst>
          </p:cNvPr>
          <p:cNvCxnSpPr>
            <a:cxnSpLocks/>
            <a:stCxn id="16" idx="3"/>
            <a:endCxn id="18" idx="1"/>
          </p:cNvCxnSpPr>
          <p:nvPr/>
        </p:nvCxnSpPr>
        <p:spPr>
          <a:xfrm>
            <a:off x="8935649" y="3416671"/>
            <a:ext cx="6948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6905A8B-339D-4623-9B48-3643A8F1C307}"/>
              </a:ext>
            </a:extLst>
          </p:cNvPr>
          <p:cNvSpPr/>
          <p:nvPr/>
        </p:nvSpPr>
        <p:spPr>
          <a:xfrm>
            <a:off x="1255375" y="5137657"/>
            <a:ext cx="10651066" cy="369332"/>
          </a:xfrm>
          <a:prstGeom prst="rect">
            <a:avLst/>
          </a:prstGeom>
        </p:spPr>
        <p:txBody>
          <a:bodyPr wrap="square">
            <a:spAutoFit/>
          </a:bodyPr>
          <a:lstStyle/>
          <a:p>
            <a:pPr algn="r"/>
            <a:r>
              <a:rPr lang="en-US" i="1" dirty="0">
                <a:latin typeface="Arial" panose="020B0604020202020204" pitchFamily="34" charset="0"/>
                <a:ea typeface="Calibri" panose="020F0502020204030204" pitchFamily="34" charset="0"/>
                <a:cs typeface="Arial" panose="020B0604020202020204" pitchFamily="34" charset="0"/>
              </a:rPr>
              <a:t>S</a:t>
            </a:r>
            <a:r>
              <a:rPr lang="vi-VN" i="1" dirty="0">
                <a:latin typeface="Arial" panose="020B0604020202020204" pitchFamily="34" charset="0"/>
                <a:ea typeface="Calibri" panose="020F0502020204030204" pitchFamily="34" charset="0"/>
                <a:cs typeface="Arial" panose="020B0604020202020204" pitchFamily="34" charset="0"/>
              </a:rPr>
              <a:t>ơ</a:t>
            </a:r>
            <a:r>
              <a:rPr lang="en-US" i="1" dirty="0">
                <a:latin typeface="Arial" panose="020B0604020202020204" pitchFamily="34" charset="0"/>
                <a:ea typeface="Calibri" panose="020F0502020204030204" pitchFamily="34" charset="0"/>
                <a:cs typeface="Arial" panose="020B0604020202020204" pitchFamily="34" charset="0"/>
              </a:rPr>
              <a:t> </a:t>
            </a:r>
            <a:r>
              <a:rPr lang="en-US" i="1" dirty="0" err="1">
                <a:latin typeface="Arial" panose="020B0604020202020204" pitchFamily="34" charset="0"/>
                <a:ea typeface="Calibri" panose="020F0502020204030204" pitchFamily="34" charset="0"/>
                <a:cs typeface="Arial" panose="020B0604020202020204" pitchFamily="34" charset="0"/>
              </a:rPr>
              <a:t>đồ</a:t>
            </a:r>
            <a:r>
              <a:rPr lang="en-US" i="1" dirty="0">
                <a:latin typeface="Arial" panose="020B0604020202020204" pitchFamily="34" charset="0"/>
                <a:ea typeface="Calibri" panose="020F0502020204030204" pitchFamily="34" charset="0"/>
                <a:cs typeface="Arial" panose="020B0604020202020204" pitchFamily="34" charset="0"/>
              </a:rPr>
              <a:t> </a:t>
            </a:r>
            <a:r>
              <a:rPr lang="en-US" i="1" dirty="0" err="1">
                <a:latin typeface="Arial" panose="020B0604020202020204" pitchFamily="34" charset="0"/>
                <a:ea typeface="Calibri" panose="020F0502020204030204" pitchFamily="34" charset="0"/>
                <a:cs typeface="Arial" panose="020B0604020202020204" pitchFamily="34" charset="0"/>
              </a:rPr>
              <a:t>cấu</a:t>
            </a:r>
            <a:r>
              <a:rPr lang="en-US" i="1" dirty="0">
                <a:latin typeface="Arial" panose="020B0604020202020204" pitchFamily="34" charset="0"/>
                <a:ea typeface="Calibri" panose="020F0502020204030204" pitchFamily="34" charset="0"/>
                <a:cs typeface="Arial" panose="020B0604020202020204" pitchFamily="34" charset="0"/>
              </a:rPr>
              <a:t> hình </a:t>
            </a:r>
            <a:r>
              <a:rPr lang="en-US" i="1" dirty="0" err="1">
                <a:latin typeface="Arial" panose="020B0604020202020204" pitchFamily="34" charset="0"/>
                <a:ea typeface="Calibri" panose="020F0502020204030204" pitchFamily="34" charset="0"/>
                <a:cs typeface="Arial" panose="020B0604020202020204" pitchFamily="34" charset="0"/>
              </a:rPr>
              <a:t>của</a:t>
            </a:r>
            <a:r>
              <a:rPr lang="en-US" i="1" dirty="0">
                <a:latin typeface="Arial" panose="020B0604020202020204" pitchFamily="34" charset="0"/>
                <a:ea typeface="Calibri" panose="020F0502020204030204" pitchFamily="34" charset="0"/>
                <a:cs typeface="Arial" panose="020B0604020202020204" pitchFamily="34" charset="0"/>
              </a:rPr>
              <a:t> </a:t>
            </a:r>
            <a:r>
              <a:rPr lang="en-US" i="1" dirty="0" err="1">
                <a:latin typeface="Arial" panose="020B0604020202020204" pitchFamily="34" charset="0"/>
                <a:ea typeface="Calibri" panose="020F0502020204030204" pitchFamily="34" charset="0"/>
                <a:cs typeface="Arial" panose="020B0604020202020204" pitchFamily="34" charset="0"/>
              </a:rPr>
              <a:t>hệ</a:t>
            </a:r>
            <a:r>
              <a:rPr lang="en-US" i="1" dirty="0">
                <a:latin typeface="Arial" panose="020B0604020202020204" pitchFamily="34" charset="0"/>
                <a:ea typeface="Calibri" panose="020F0502020204030204" pitchFamily="34" charset="0"/>
                <a:cs typeface="Arial" panose="020B0604020202020204" pitchFamily="34" charset="0"/>
              </a:rPr>
              <a:t> </a:t>
            </a:r>
            <a:r>
              <a:rPr lang="en-US" i="1" dirty="0" err="1">
                <a:latin typeface="Arial" panose="020B0604020202020204" pitchFamily="34" charset="0"/>
                <a:ea typeface="Calibri" panose="020F0502020204030204" pitchFamily="34" charset="0"/>
                <a:cs typeface="Arial" panose="020B0604020202020204" pitchFamily="34" charset="0"/>
              </a:rPr>
              <a:t>thống</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3747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Tree>
    <p:extLst>
      <p:ext uri="{BB962C8B-B14F-4D97-AF65-F5344CB8AC3E}">
        <p14:creationId xmlns:p14="http://schemas.microsoft.com/office/powerpoint/2010/main" val="3397055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20</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3. THIẾT KẾ CẤU HÌNH</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5548314"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Nguyên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lý</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của</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hệ</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thống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r>
              <a:rPr lang="en-US" sz="2400" b="1" dirty="0">
                <a:solidFill>
                  <a:srgbClr val="0070C0"/>
                </a:solidFill>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19CF0477-BDA8-4554-BFF0-87D79CC97FF6}"/>
              </a:ext>
            </a:extLst>
          </p:cNvPr>
          <p:cNvPicPr>
            <a:picLocks noChangeAspect="1"/>
          </p:cNvPicPr>
          <p:nvPr/>
        </p:nvPicPr>
        <p:blipFill>
          <a:blip r:embed="rId4"/>
          <a:stretch>
            <a:fillRect/>
          </a:stretch>
        </p:blipFill>
        <p:spPr>
          <a:xfrm>
            <a:off x="118534" y="1487197"/>
            <a:ext cx="12005733" cy="5351970"/>
          </a:xfrm>
          <a:prstGeom prst="rect">
            <a:avLst/>
          </a:prstGeom>
          <a:ln>
            <a:solidFill>
              <a:schemeClr val="accent1"/>
            </a:solidFill>
          </a:ln>
        </p:spPr>
      </p:pic>
    </p:spTree>
    <p:extLst>
      <p:ext uri="{BB962C8B-B14F-4D97-AF65-F5344CB8AC3E}">
        <p14:creationId xmlns:p14="http://schemas.microsoft.com/office/powerpoint/2010/main" val="912703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21</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6744" y="3539064"/>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483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22</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2023533" y="2026061"/>
            <a:ext cx="4947188"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Giải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thuật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chung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của</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hệ</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thống</a:t>
            </a:r>
            <a:endParaRPr lang="en-US" sz="2400" b="1" dirty="0">
              <a:solidFill>
                <a:srgbClr val="0070C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DF39C00-FA95-4C3A-9101-0CDABA13E025}"/>
              </a:ext>
            </a:extLst>
          </p:cNvPr>
          <p:cNvSpPr txBox="1"/>
          <p:nvPr/>
        </p:nvSpPr>
        <p:spPr>
          <a:xfrm>
            <a:off x="2023533" y="2866224"/>
            <a:ext cx="8212505"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Thiết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kế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các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cụm</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Lấy</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mẫu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thập</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truyền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a:t>
            </a:r>
          </a:p>
        </p:txBody>
      </p:sp>
      <p:sp>
        <p:nvSpPr>
          <p:cNvPr id="17" name="TextBox 16">
            <a:extLst>
              <a:ext uri="{FF2B5EF4-FFF2-40B4-BE49-F238E27FC236}">
                <a16:creationId xmlns:a16="http://schemas.microsoft.com/office/drawing/2014/main" id="{DEC175D4-4511-43F4-BE38-2C8612ED2A0B}"/>
              </a:ext>
            </a:extLst>
          </p:cNvPr>
          <p:cNvSpPr txBox="1"/>
          <p:nvPr/>
        </p:nvSpPr>
        <p:spPr>
          <a:xfrm>
            <a:off x="2023533" y="3681614"/>
            <a:ext cx="8565165"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Thiết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kế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mềm</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Yêu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cầu</a:t>
            </a:r>
            <a:r>
              <a:rPr lang="en-US" sz="2400" b="1" dirty="0">
                <a:solidFill>
                  <a:srgbClr val="0070C0"/>
                </a:solidFill>
                <a:latin typeface="Arial" panose="020B0604020202020204" pitchFamily="34" charset="0"/>
                <a:cs typeface="Arial" panose="020B0604020202020204" pitchFamily="34" charset="0"/>
              </a:rPr>
              <a:t>, C</a:t>
            </a:r>
            <a:r>
              <a:rPr lang="vi-VN" sz="2400" b="1" dirty="0">
                <a:solidFill>
                  <a:srgbClr val="0070C0"/>
                </a:solidFill>
                <a:latin typeface="Arial" panose="020B0604020202020204" pitchFamily="34" charset="0"/>
                <a:cs typeface="Arial" panose="020B0604020202020204" pitchFamily="34" charset="0"/>
              </a:rPr>
              <a:t>ơ</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sở</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dữ</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liệu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giao</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diện</a:t>
            </a:r>
            <a:r>
              <a:rPr lang="en-US" sz="2400" b="1" dirty="0">
                <a:solidFill>
                  <a:srgbClr val="0070C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1558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23</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4947188"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Giải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thuật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chung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của</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hệ</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thống</a:t>
            </a:r>
            <a:endParaRPr lang="en-US" sz="2400" b="1" dirty="0">
              <a:solidFill>
                <a:srgbClr val="0070C0"/>
              </a:solidFill>
              <a:latin typeface="Arial" panose="020B0604020202020204" pitchFamily="34" charset="0"/>
              <a:cs typeface="Arial" panose="020B0604020202020204" pitchFamily="34" charset="0"/>
            </a:endParaRPr>
          </a:p>
        </p:txBody>
      </p:sp>
      <p:sp>
        <p:nvSpPr>
          <p:cNvPr id="8" name="Arrow: Chevron 7">
            <a:extLst>
              <a:ext uri="{FF2B5EF4-FFF2-40B4-BE49-F238E27FC236}">
                <a16:creationId xmlns:a16="http://schemas.microsoft.com/office/drawing/2014/main" id="{08976EA5-7107-4AEE-BF7B-DC15BB48C614}"/>
              </a:ext>
            </a:extLst>
          </p:cNvPr>
          <p:cNvSpPr/>
          <p:nvPr/>
        </p:nvSpPr>
        <p:spPr>
          <a:xfrm>
            <a:off x="0" y="2844439"/>
            <a:ext cx="3080445" cy="1605756"/>
          </a:xfrm>
          <a:prstGeom prst="chevron">
            <a:avLst>
              <a:gd name="adj" fmla="val 20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400" dirty="0">
                <a:solidFill>
                  <a:schemeClr val="bg1"/>
                </a:solidFill>
                <a:latin typeface="Arial" panose="020B0604020202020204" pitchFamily="34" charset="0"/>
                <a:cs typeface="Arial" panose="020B0604020202020204" pitchFamily="34" charset="0"/>
              </a:rPr>
              <a:t>KHỞI TẠO ĐIỂM ĐO</a:t>
            </a:r>
          </a:p>
          <a:p>
            <a:pPr algn="ctr">
              <a:lnSpc>
                <a:spcPct val="150000"/>
              </a:lnSpc>
            </a:pPr>
            <a:r>
              <a:rPr lang="en-US" sz="1400" dirty="0">
                <a:solidFill>
                  <a:schemeClr val="bg1"/>
                </a:solidFill>
                <a:latin typeface="Arial" panose="020B0604020202020204" pitchFamily="34" charset="0"/>
                <a:cs typeface="Arial" panose="020B0604020202020204" pitchFamily="34" charset="0"/>
              </a:rPr>
              <a:t>KIỂM TRA ĐIỀU KIỆN ĐO</a:t>
            </a:r>
          </a:p>
        </p:txBody>
      </p:sp>
      <p:sp>
        <p:nvSpPr>
          <p:cNvPr id="14" name="Arrow: Chevron 13">
            <a:extLst>
              <a:ext uri="{FF2B5EF4-FFF2-40B4-BE49-F238E27FC236}">
                <a16:creationId xmlns:a16="http://schemas.microsoft.com/office/drawing/2014/main" id="{1661E642-AC22-420C-A674-37E1A3A8920B}"/>
              </a:ext>
            </a:extLst>
          </p:cNvPr>
          <p:cNvSpPr/>
          <p:nvPr/>
        </p:nvSpPr>
        <p:spPr>
          <a:xfrm>
            <a:off x="3037185" y="2844439"/>
            <a:ext cx="3080445" cy="1605756"/>
          </a:xfrm>
          <a:prstGeom prst="chevron">
            <a:avLst>
              <a:gd name="adj" fmla="val 2047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solidFill>
                  <a:schemeClr val="bg1"/>
                </a:solidFill>
                <a:latin typeface="Arial" panose="020B0604020202020204" pitchFamily="34" charset="0"/>
                <a:cs typeface="Arial" panose="020B0604020202020204" pitchFamily="34" charset="0"/>
              </a:rPr>
              <a:t>XẢ N</a:t>
            </a:r>
            <a:r>
              <a:rPr lang="vi-VN" sz="1400" dirty="0">
                <a:solidFill>
                  <a:schemeClr val="bg1"/>
                </a:solidFill>
                <a:latin typeface="Arial" panose="020B0604020202020204" pitchFamily="34" charset="0"/>
                <a:cs typeface="Arial" panose="020B0604020202020204" pitchFamily="34" charset="0"/>
              </a:rPr>
              <a:t>Ư</a:t>
            </a:r>
            <a:r>
              <a:rPr lang="en-US" sz="1400" dirty="0">
                <a:solidFill>
                  <a:schemeClr val="bg1"/>
                </a:solidFill>
                <a:latin typeface="Arial" panose="020B0604020202020204" pitchFamily="34" charset="0"/>
                <a:cs typeface="Arial" panose="020B0604020202020204" pitchFamily="34" charset="0"/>
              </a:rPr>
              <a:t>ỚC CŨ</a:t>
            </a:r>
          </a:p>
          <a:p>
            <a:pPr algn="ctr">
              <a:lnSpc>
                <a:spcPct val="150000"/>
              </a:lnSpc>
            </a:pPr>
            <a:r>
              <a:rPr lang="en-US" sz="1400" dirty="0">
                <a:solidFill>
                  <a:schemeClr val="bg1"/>
                </a:solidFill>
                <a:latin typeface="Arial" panose="020B0604020202020204" pitchFamily="34" charset="0"/>
                <a:cs typeface="Arial" panose="020B0604020202020204" pitchFamily="34" charset="0"/>
              </a:rPr>
              <a:t>RỬA VAN ĐO</a:t>
            </a:r>
          </a:p>
          <a:p>
            <a:pPr algn="ctr">
              <a:lnSpc>
                <a:spcPct val="150000"/>
              </a:lnSpc>
            </a:pPr>
            <a:r>
              <a:rPr lang="en-US" sz="1400" dirty="0">
                <a:solidFill>
                  <a:schemeClr val="bg1"/>
                </a:solidFill>
                <a:latin typeface="Arial" panose="020B0604020202020204" pitchFamily="34" charset="0"/>
                <a:cs typeface="Arial" panose="020B0604020202020204" pitchFamily="34" charset="0"/>
              </a:rPr>
              <a:t>B</a:t>
            </a:r>
            <a:r>
              <a:rPr lang="vi-VN" sz="1400" dirty="0">
                <a:solidFill>
                  <a:schemeClr val="bg1"/>
                </a:solidFill>
                <a:latin typeface="Arial" panose="020B0604020202020204" pitchFamily="34" charset="0"/>
                <a:cs typeface="Arial" panose="020B0604020202020204" pitchFamily="34" charset="0"/>
              </a:rPr>
              <a:t>Ơ</a:t>
            </a:r>
            <a:r>
              <a:rPr lang="en-US" sz="1400" dirty="0">
                <a:solidFill>
                  <a:schemeClr val="bg1"/>
                </a:solidFill>
                <a:latin typeface="Arial" panose="020B0604020202020204" pitchFamily="34" charset="0"/>
                <a:cs typeface="Arial" panose="020B0604020202020204" pitchFamily="34" charset="0"/>
              </a:rPr>
              <a:t>M N</a:t>
            </a:r>
            <a:r>
              <a:rPr lang="vi-VN" sz="1400" dirty="0">
                <a:solidFill>
                  <a:schemeClr val="bg1"/>
                </a:solidFill>
                <a:latin typeface="Arial" panose="020B0604020202020204" pitchFamily="34" charset="0"/>
                <a:cs typeface="Arial" panose="020B0604020202020204" pitchFamily="34" charset="0"/>
              </a:rPr>
              <a:t>Ư</a:t>
            </a:r>
            <a:r>
              <a:rPr lang="en-US" sz="1400" dirty="0">
                <a:solidFill>
                  <a:schemeClr val="bg1"/>
                </a:solidFill>
                <a:latin typeface="Arial" panose="020B0604020202020204" pitchFamily="34" charset="0"/>
                <a:cs typeface="Arial" panose="020B0604020202020204" pitchFamily="34" charset="0"/>
              </a:rPr>
              <a:t>ỚC ĐO</a:t>
            </a:r>
          </a:p>
          <a:p>
            <a:pPr algn="ctr">
              <a:lnSpc>
                <a:spcPct val="150000"/>
              </a:lnSpc>
            </a:pPr>
            <a:r>
              <a:rPr lang="en-US" sz="1400" dirty="0">
                <a:solidFill>
                  <a:schemeClr val="bg1"/>
                </a:solidFill>
                <a:latin typeface="Arial" panose="020B0604020202020204" pitchFamily="34" charset="0"/>
                <a:cs typeface="Arial" panose="020B0604020202020204" pitchFamily="34" charset="0"/>
              </a:rPr>
              <a:t>TIẾN HÀNH ĐO</a:t>
            </a:r>
          </a:p>
        </p:txBody>
      </p:sp>
      <p:sp>
        <p:nvSpPr>
          <p:cNvPr id="15" name="Arrow: Chevron 14">
            <a:extLst>
              <a:ext uri="{FF2B5EF4-FFF2-40B4-BE49-F238E27FC236}">
                <a16:creationId xmlns:a16="http://schemas.microsoft.com/office/drawing/2014/main" id="{FAE7B44A-6D5B-4917-BA54-C638ACB57799}"/>
              </a:ext>
            </a:extLst>
          </p:cNvPr>
          <p:cNvSpPr/>
          <p:nvPr/>
        </p:nvSpPr>
        <p:spPr>
          <a:xfrm>
            <a:off x="6074371" y="2858656"/>
            <a:ext cx="3080445" cy="1605756"/>
          </a:xfrm>
          <a:prstGeom prst="chevron">
            <a:avLst>
              <a:gd name="adj" fmla="val 2047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solidFill>
                  <a:schemeClr val="bg1"/>
                </a:solidFill>
                <a:latin typeface="Arial" panose="020B0604020202020204" pitchFamily="34" charset="0"/>
                <a:cs typeface="Arial" panose="020B0604020202020204" pitchFamily="34" charset="0"/>
              </a:rPr>
              <a:t>ĐỌC CÁC THÔNG SỐ</a:t>
            </a:r>
          </a:p>
          <a:p>
            <a:pPr algn="ctr">
              <a:lnSpc>
                <a:spcPct val="150000"/>
              </a:lnSpc>
            </a:pPr>
            <a:r>
              <a:rPr lang="en-US" sz="1400" dirty="0">
                <a:solidFill>
                  <a:schemeClr val="bg1"/>
                </a:solidFill>
                <a:latin typeface="Arial" panose="020B0604020202020204" pitchFamily="34" charset="0"/>
                <a:cs typeface="Arial" panose="020B0604020202020204" pitchFamily="34" charset="0"/>
              </a:rPr>
              <a:t>XỬ LÝ DỮ LIỆU</a:t>
            </a:r>
          </a:p>
          <a:p>
            <a:pPr algn="ctr">
              <a:lnSpc>
                <a:spcPct val="150000"/>
              </a:lnSpc>
            </a:pPr>
            <a:r>
              <a:rPr lang="en-US" sz="1400" dirty="0">
                <a:solidFill>
                  <a:schemeClr val="bg1"/>
                </a:solidFill>
                <a:latin typeface="Arial" panose="020B0604020202020204" pitchFamily="34" charset="0"/>
                <a:cs typeface="Arial" panose="020B0604020202020204" pitchFamily="34" charset="0"/>
              </a:rPr>
              <a:t>GỬI LÊN SERVER</a:t>
            </a:r>
          </a:p>
        </p:txBody>
      </p:sp>
      <p:sp>
        <p:nvSpPr>
          <p:cNvPr id="16" name="Arrow: Chevron 15">
            <a:extLst>
              <a:ext uri="{FF2B5EF4-FFF2-40B4-BE49-F238E27FC236}">
                <a16:creationId xmlns:a16="http://schemas.microsoft.com/office/drawing/2014/main" id="{B9BF2CA0-8124-4326-827B-2BA04D914A2D}"/>
              </a:ext>
            </a:extLst>
          </p:cNvPr>
          <p:cNvSpPr/>
          <p:nvPr/>
        </p:nvSpPr>
        <p:spPr>
          <a:xfrm>
            <a:off x="9111556" y="2858656"/>
            <a:ext cx="3080445" cy="1605756"/>
          </a:xfrm>
          <a:prstGeom prst="chevron">
            <a:avLst>
              <a:gd name="adj" fmla="val 2047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solidFill>
                  <a:schemeClr val="bg1"/>
                </a:solidFill>
                <a:latin typeface="Arial" panose="020B0604020202020204" pitchFamily="34" charset="0"/>
                <a:cs typeface="Arial" panose="020B0604020202020204" pitchFamily="34" charset="0"/>
              </a:rPr>
              <a:t>SERVER L</a:t>
            </a:r>
            <a:r>
              <a:rPr lang="vi-VN" sz="1400" dirty="0">
                <a:solidFill>
                  <a:schemeClr val="bg1"/>
                </a:solidFill>
                <a:latin typeface="Arial" panose="020B0604020202020204" pitchFamily="34" charset="0"/>
                <a:cs typeface="Arial" panose="020B0604020202020204" pitchFamily="34" charset="0"/>
              </a:rPr>
              <a:t>Ư</a:t>
            </a:r>
            <a:r>
              <a:rPr lang="en-US" sz="1400" dirty="0">
                <a:solidFill>
                  <a:schemeClr val="bg1"/>
                </a:solidFill>
                <a:latin typeface="Arial" panose="020B0604020202020204" pitchFamily="34" charset="0"/>
                <a:cs typeface="Arial" panose="020B0604020202020204" pitchFamily="34" charset="0"/>
              </a:rPr>
              <a:t>U TRỮ</a:t>
            </a:r>
          </a:p>
          <a:p>
            <a:pPr algn="ctr">
              <a:lnSpc>
                <a:spcPct val="150000"/>
              </a:lnSpc>
            </a:pPr>
            <a:r>
              <a:rPr lang="en-US" sz="1400" dirty="0">
                <a:solidFill>
                  <a:schemeClr val="bg1"/>
                </a:solidFill>
                <a:latin typeface="Arial" panose="020B0604020202020204" pitchFamily="34" charset="0"/>
                <a:cs typeface="Arial" panose="020B0604020202020204" pitchFamily="34" charset="0"/>
              </a:rPr>
              <a:t>TRUY XUẤT THÔNG QUA ỨNG DỤNG</a:t>
            </a:r>
          </a:p>
        </p:txBody>
      </p:sp>
    </p:spTree>
    <p:extLst>
      <p:ext uri="{BB962C8B-B14F-4D97-AF65-F5344CB8AC3E}">
        <p14:creationId xmlns:p14="http://schemas.microsoft.com/office/powerpoint/2010/main" val="3699419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24</a:t>
            </a:fld>
            <a:endParaRPr lang="en-US" dirty="0"/>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4334933"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Lấy</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mẫu</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đo</a:t>
            </a:r>
            <a:r>
              <a:rPr lang="en-US" sz="2400" b="1" dirty="0">
                <a:solidFill>
                  <a:srgbClr val="0070C0"/>
                </a:solidFill>
                <a:latin typeface="Arial" panose="020B0604020202020204" pitchFamily="34" charset="0"/>
                <a:cs typeface="Arial" panose="020B0604020202020204" pitchFamily="34" charset="0"/>
              </a:rPr>
              <a:t> </a:t>
            </a:r>
          </a:p>
        </p:txBody>
      </p:sp>
      <p:pic>
        <p:nvPicPr>
          <p:cNvPr id="12" name="Picture 11">
            <a:extLst>
              <a:ext uri="{FF2B5EF4-FFF2-40B4-BE49-F238E27FC236}">
                <a16:creationId xmlns:a16="http://schemas.microsoft.com/office/drawing/2014/main" id="{500A8EEA-825B-437D-963D-238B0D77332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4570" y="1638402"/>
            <a:ext cx="3971925" cy="4373307"/>
          </a:xfrm>
          <a:prstGeom prst="rect">
            <a:avLst/>
          </a:prstGeom>
          <a:noFill/>
          <a:ln>
            <a:noFill/>
          </a:ln>
        </p:spPr>
      </p:pic>
      <p:sp>
        <p:nvSpPr>
          <p:cNvPr id="13" name="Rectangle 12">
            <a:extLst>
              <a:ext uri="{FF2B5EF4-FFF2-40B4-BE49-F238E27FC236}">
                <a16:creationId xmlns:a16="http://schemas.microsoft.com/office/drawing/2014/main" id="{45685D58-3BAE-4248-A551-D867F906CB20}"/>
              </a:ext>
            </a:extLst>
          </p:cNvPr>
          <p:cNvSpPr/>
          <p:nvPr/>
        </p:nvSpPr>
        <p:spPr>
          <a:xfrm>
            <a:off x="-1" y="1551663"/>
            <a:ext cx="7667239" cy="1131848"/>
          </a:xfrm>
          <a:prstGeom prst="rect">
            <a:avLst/>
          </a:prstGeom>
        </p:spPr>
        <p:txBody>
          <a:bodyPr wrap="square">
            <a:spAutoFit/>
          </a:bodyPr>
          <a:lstStyle/>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Chỉ</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cần</a:t>
            </a:r>
            <a:r>
              <a:rPr lang="en-US" sz="2400" dirty="0">
                <a:latin typeface="Arial" panose="020B0604020202020204" pitchFamily="34" charset="0"/>
                <a:ea typeface="Calibri" panose="020F0502020204030204" pitchFamily="34" charset="0"/>
                <a:cs typeface="Arial" panose="020B0604020202020204" pitchFamily="34" charset="0"/>
              </a:rPr>
              <a:t> 1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thống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quan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trắc</a:t>
            </a:r>
            <a:r>
              <a:rPr lang="en-US" sz="2400" dirty="0">
                <a:latin typeface="Arial" panose="020B0604020202020204" pitchFamily="34" charset="0"/>
                <a:ea typeface="Calibri" panose="020F0502020204030204" pitchFamily="34" charset="0"/>
                <a:cs typeface="Arial" panose="020B0604020202020204" pitchFamily="34" charset="0"/>
              </a:rPr>
              <a:t> đ</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ợc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nhiều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ao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hồ</a:t>
            </a:r>
            <a:r>
              <a:rPr lang="en-US" sz="2400" dirty="0">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Tiết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kiệm</a:t>
            </a:r>
            <a:r>
              <a:rPr lang="en-US" sz="2400" dirty="0">
                <a:latin typeface="Arial" panose="020B0604020202020204" pitchFamily="34" charset="0"/>
                <a:ea typeface="Calibri" panose="020F0502020204030204" pitchFamily="34" charset="0"/>
                <a:cs typeface="Arial" panose="020B0604020202020204" pitchFamily="34" charset="0"/>
              </a:rPr>
              <a:t> chi </a:t>
            </a:r>
            <a:r>
              <a:rPr lang="en-US" sz="2400" dirty="0" err="1">
                <a:latin typeface="Arial" panose="020B0604020202020204" pitchFamily="34" charset="0"/>
                <a:ea typeface="Calibri" panose="020F0502020204030204" pitchFamily="34" charset="0"/>
                <a:cs typeface="Arial" panose="020B0604020202020204" pitchFamily="34" charset="0"/>
              </a:rPr>
              <a:t>phí</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ng</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194504A-349F-4F92-A92D-432E93BA12C9}"/>
              </a:ext>
            </a:extLst>
          </p:cNvPr>
          <p:cNvSpPr/>
          <p:nvPr/>
        </p:nvSpPr>
        <p:spPr>
          <a:xfrm>
            <a:off x="0" y="2885773"/>
            <a:ext cx="3804247"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3. Thu </a:t>
            </a:r>
            <a:r>
              <a:rPr lang="en-US" sz="2400" b="1" dirty="0" err="1">
                <a:solidFill>
                  <a:srgbClr val="0070C0"/>
                </a:solidFill>
                <a:latin typeface="Arial" panose="020B0604020202020204" pitchFamily="34" charset="0"/>
                <a:cs typeface="Arial" panose="020B0604020202020204" pitchFamily="34" charset="0"/>
              </a:rPr>
              <a:t>thập</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các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số</a:t>
            </a:r>
            <a:endParaRPr lang="en-US" sz="2400" b="1" dirty="0">
              <a:solidFill>
                <a:srgbClr val="0070C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4B5F8DC-5251-4EDD-9428-6D7BCA0DE032}"/>
              </a:ext>
            </a:extLst>
          </p:cNvPr>
          <p:cNvSpPr/>
          <p:nvPr/>
        </p:nvSpPr>
        <p:spPr>
          <a:xfrm>
            <a:off x="-42333" y="3230302"/>
            <a:ext cx="7408334" cy="2793842"/>
          </a:xfrm>
          <a:prstGeom prst="rect">
            <a:avLst/>
          </a:prstGeom>
        </p:spPr>
        <p:txBody>
          <a:bodyPr wrap="square">
            <a:spAutoFit/>
          </a:bodyPr>
          <a:lstStyle/>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cảm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biến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về</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bằng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tín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hiệu</a:t>
            </a:r>
            <a:r>
              <a:rPr lang="en-US" sz="2400" dirty="0">
                <a:latin typeface="Arial" panose="020B0604020202020204" pitchFamily="34" charset="0"/>
                <a:ea typeface="Calibri" panose="020F0502020204030204" pitchFamily="34" charset="0"/>
                <a:cs typeface="Arial" panose="020B0604020202020204" pitchFamily="34" charset="0"/>
              </a:rPr>
              <a:t> RS485, Analog. PLC </a:t>
            </a:r>
            <a:r>
              <a:rPr lang="en-US" sz="2400" dirty="0" err="1">
                <a:latin typeface="Arial" panose="020B0604020202020204" pitchFamily="34" charset="0"/>
                <a:ea typeface="Calibri" panose="020F0502020204030204" pitchFamily="34" charset="0"/>
                <a:cs typeface="Arial" panose="020B0604020202020204" pitchFamily="34" charset="0"/>
              </a:rPr>
              <a:t>đọc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tín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hiệu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này</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theo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chuẩn</a:t>
            </a:r>
            <a:r>
              <a:rPr lang="en-US" sz="2400" dirty="0">
                <a:latin typeface="Arial" panose="020B0604020202020204" pitchFamily="34" charset="0"/>
                <a:ea typeface="Calibri" panose="020F0502020204030204" pitchFamily="34" charset="0"/>
                <a:cs typeface="Arial" panose="020B0604020202020204" pitchFamily="34" charset="0"/>
              </a:rPr>
              <a:t> Modbus/RTU.</a:t>
            </a:r>
          </a:p>
          <a:p>
            <a:pPr marL="800100" lvl="1" indent="-342900" algn="just">
              <a:lnSpc>
                <a:spcPct val="150000"/>
              </a:lnSpc>
              <a:buFont typeface="Symbol" panose="05050102010706020507" pitchFamily="18" charset="2"/>
              <a:buChar char=""/>
            </a:pPr>
            <a:r>
              <a:rPr lang="en-US" sz="2400" dirty="0">
                <a:latin typeface="Arial" panose="020B0604020202020204" pitchFamily="34" charset="0"/>
                <a:ea typeface="Calibri" panose="020F0502020204030204" pitchFamily="34" charset="0"/>
                <a:cs typeface="Arial" panose="020B0604020202020204" pitchFamily="34" charset="0"/>
              </a:rPr>
              <a:t>PLC </a:t>
            </a:r>
            <a:r>
              <a:rPr lang="en-US" sz="2400" dirty="0" err="1">
                <a:latin typeface="Arial" panose="020B0604020202020204" pitchFamily="34" charset="0"/>
                <a:ea typeface="Calibri" panose="020F0502020204030204" pitchFamily="34" charset="0"/>
                <a:cs typeface="Arial" panose="020B0604020202020204" pitchFamily="34" charset="0"/>
              </a:rPr>
              <a:t>xử</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lý</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gửi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tín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hiệu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về</a:t>
            </a:r>
            <a:r>
              <a:rPr lang="en-US" sz="2400" dirty="0">
                <a:latin typeface="Arial" panose="020B0604020202020204" pitchFamily="34" charset="0"/>
                <a:ea typeface="Calibri" panose="020F0502020204030204" pitchFamily="34" charset="0"/>
                <a:cs typeface="Arial" panose="020B0604020202020204" pitchFamily="34" charset="0"/>
              </a:rPr>
              <a:t> Server </a:t>
            </a:r>
            <a:r>
              <a:rPr lang="en-US" sz="2400" dirty="0" err="1">
                <a:latin typeface="Arial" panose="020B0604020202020204" pitchFamily="34" charset="0"/>
                <a:ea typeface="Calibri" panose="020F0502020204030204" pitchFamily="34" charset="0"/>
                <a:cs typeface="Arial" panose="020B0604020202020204" pitchFamily="34" charset="0"/>
              </a:rPr>
              <a:t>theo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chuẩn</a:t>
            </a:r>
            <a:r>
              <a:rPr lang="en-US" sz="2400" dirty="0">
                <a:latin typeface="Arial" panose="020B0604020202020204" pitchFamily="34" charset="0"/>
                <a:ea typeface="Calibri" panose="020F0502020204030204" pitchFamily="34" charset="0"/>
                <a:cs typeface="Arial" panose="020B0604020202020204" pitchFamily="34" charset="0"/>
              </a:rPr>
              <a:t> TCP Socket.</a:t>
            </a:r>
          </a:p>
        </p:txBody>
      </p:sp>
    </p:spTree>
    <p:extLst>
      <p:ext uri="{BB962C8B-B14F-4D97-AF65-F5344CB8AC3E}">
        <p14:creationId xmlns:p14="http://schemas.microsoft.com/office/powerpoint/2010/main" val="702645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7297">
            <a:extLst>
              <a:ext uri="{FF2B5EF4-FFF2-40B4-BE49-F238E27FC236}">
                <a16:creationId xmlns:a16="http://schemas.microsoft.com/office/drawing/2014/main" id="{1A195D96-3FB9-4FCC-BCDC-CA4AD0ACC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368" y="3385180"/>
            <a:ext cx="8559342" cy="29212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910552F-249C-4A06-BF9E-4216D5523951}"/>
              </a:ext>
            </a:extLst>
          </p:cNvPr>
          <p:cNvSpPr/>
          <p:nvPr/>
        </p:nvSpPr>
        <p:spPr>
          <a:xfrm>
            <a:off x="369952" y="1620669"/>
            <a:ext cx="3607186" cy="1764511"/>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25</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650358"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Truyền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tín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hiệu</a:t>
            </a:r>
            <a:endParaRPr lang="en-US" sz="2400" b="1" dirty="0">
              <a:solidFill>
                <a:srgbClr val="0070C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0DE4D2C-296F-41CE-9F10-D3A7EBA2945C}"/>
              </a:ext>
            </a:extLst>
          </p:cNvPr>
          <p:cNvSpPr txBox="1"/>
          <p:nvPr/>
        </p:nvSpPr>
        <p:spPr>
          <a:xfrm>
            <a:off x="453579" y="1675879"/>
            <a:ext cx="2743200" cy="1227965"/>
          </a:xfrm>
          <a:prstGeom prst="rect">
            <a:avLst/>
          </a:prstGeom>
          <a:noFill/>
        </p:spPr>
        <p:txBody>
          <a:bodyPr wrap="square" rtlCol="0">
            <a:spAutoFit/>
          </a:bodyPr>
          <a:lstStyle/>
          <a:p>
            <a:pPr>
              <a:lnSpc>
                <a:spcPct val="200000"/>
              </a:lnSpc>
            </a:pPr>
            <a:r>
              <a:rPr lang="en-US" sz="2000" b="1" dirty="0">
                <a:latin typeface="Arial" panose="020B0604020202020204" pitchFamily="34" charset="0"/>
                <a:cs typeface="Arial" panose="020B0604020202020204" pitchFamily="34" charset="0"/>
              </a:rPr>
              <a:t>SOCKET TCP</a:t>
            </a:r>
          </a:p>
          <a:p>
            <a:pPr>
              <a:lnSpc>
                <a:spcPct val="200000"/>
              </a:lnSpc>
            </a:pPr>
            <a:r>
              <a:rPr lang="en-US" sz="2000" b="1" dirty="0">
                <a:latin typeface="Arial" panose="020B0604020202020204" pitchFamily="34" charset="0"/>
                <a:cs typeface="Arial" panose="020B0604020202020204" pitchFamily="34" charset="0"/>
              </a:rPr>
              <a:t>MQTT</a:t>
            </a:r>
          </a:p>
        </p:txBody>
      </p:sp>
      <p:sp>
        <p:nvSpPr>
          <p:cNvPr id="3" name="Rectangle: Rounded Corners 2">
            <a:extLst>
              <a:ext uri="{FF2B5EF4-FFF2-40B4-BE49-F238E27FC236}">
                <a16:creationId xmlns:a16="http://schemas.microsoft.com/office/drawing/2014/main" id="{11294069-920C-44C3-BC3D-3039F51D08D9}"/>
              </a:ext>
            </a:extLst>
          </p:cNvPr>
          <p:cNvSpPr/>
          <p:nvPr/>
        </p:nvSpPr>
        <p:spPr>
          <a:xfrm>
            <a:off x="444729" y="1735900"/>
            <a:ext cx="2743200" cy="6573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BA14F26-AA59-4E13-BE6C-6A87155F7395}"/>
              </a:ext>
            </a:extLst>
          </p:cNvPr>
          <p:cNvSpPr txBox="1"/>
          <p:nvPr/>
        </p:nvSpPr>
        <p:spPr>
          <a:xfrm>
            <a:off x="8364682" y="1674323"/>
            <a:ext cx="2743200" cy="1227965"/>
          </a:xfrm>
          <a:prstGeom prst="rect">
            <a:avLst/>
          </a:prstGeom>
          <a:noFill/>
        </p:spPr>
        <p:txBody>
          <a:bodyPr wrap="square" rtlCol="0">
            <a:spAutoFit/>
          </a:bodyPr>
          <a:lstStyle/>
          <a:p>
            <a:pPr>
              <a:lnSpc>
                <a:spcPct val="200000"/>
              </a:lnSpc>
            </a:pPr>
            <a:r>
              <a:rPr lang="en-US" sz="2000" b="1" dirty="0">
                <a:latin typeface="Arial" panose="020B0604020202020204" pitchFamily="34" charset="0"/>
                <a:cs typeface="Arial" panose="020B0604020202020204" pitchFamily="34" charset="0"/>
              </a:rPr>
              <a:t>MySQL</a:t>
            </a:r>
          </a:p>
          <a:p>
            <a:pPr>
              <a:lnSpc>
                <a:spcPct val="200000"/>
              </a:lnSpc>
            </a:pPr>
            <a:r>
              <a:rPr lang="en-US" sz="2000" b="1" dirty="0">
                <a:latin typeface="Arial" panose="020B0604020202020204" pitchFamily="34" charset="0"/>
                <a:cs typeface="Arial" panose="020B0604020202020204" pitchFamily="34" charset="0"/>
              </a:rPr>
              <a:t>SQL Server</a:t>
            </a:r>
          </a:p>
        </p:txBody>
      </p:sp>
      <p:sp>
        <p:nvSpPr>
          <p:cNvPr id="14" name="Rectangle 13">
            <a:extLst>
              <a:ext uri="{FF2B5EF4-FFF2-40B4-BE49-F238E27FC236}">
                <a16:creationId xmlns:a16="http://schemas.microsoft.com/office/drawing/2014/main" id="{64D49DEA-9280-4072-825A-F109E74E2D4A}"/>
              </a:ext>
            </a:extLst>
          </p:cNvPr>
          <p:cNvSpPr/>
          <p:nvPr/>
        </p:nvSpPr>
        <p:spPr>
          <a:xfrm>
            <a:off x="7966940" y="1620669"/>
            <a:ext cx="3607186" cy="1764511"/>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695C1FB4-8751-4000-9CC8-9C5EBDC547EA}"/>
              </a:ext>
            </a:extLst>
          </p:cNvPr>
          <p:cNvSpPr/>
          <p:nvPr/>
        </p:nvSpPr>
        <p:spPr>
          <a:xfrm>
            <a:off x="8185785" y="2393279"/>
            <a:ext cx="2743200" cy="6573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9EAB87B-089D-4045-B265-36841AAF634A}"/>
              </a:ext>
            </a:extLst>
          </p:cNvPr>
          <p:cNvSpPr txBox="1"/>
          <p:nvPr/>
        </p:nvSpPr>
        <p:spPr>
          <a:xfrm>
            <a:off x="4820450" y="1642590"/>
            <a:ext cx="2887534" cy="1227965"/>
          </a:xfrm>
          <a:prstGeom prst="rect">
            <a:avLst/>
          </a:prstGeom>
          <a:noFill/>
        </p:spPr>
        <p:txBody>
          <a:bodyPr wrap="square" rtlCol="0">
            <a:spAutoFit/>
          </a:bodyPr>
          <a:lstStyle>
            <a:defPPr>
              <a:defRPr lang="en-US"/>
            </a:defPPr>
            <a:lvl1pPr>
              <a:lnSpc>
                <a:spcPct val="200000"/>
              </a:lnSpc>
              <a:defRPr sz="2000" b="1">
                <a:latin typeface="Arial" panose="020B0604020202020204" pitchFamily="34" charset="0"/>
                <a:cs typeface="Arial" panose="020B0604020202020204" pitchFamily="34" charset="0"/>
              </a:defRPr>
            </a:lvl1pPr>
          </a:lstStyle>
          <a:p>
            <a:r>
              <a:rPr lang="en-US" dirty="0"/>
              <a:t>Linux</a:t>
            </a:r>
          </a:p>
          <a:p>
            <a:r>
              <a:rPr lang="en-US" dirty="0"/>
              <a:t>Windows</a:t>
            </a:r>
          </a:p>
        </p:txBody>
      </p:sp>
      <p:sp>
        <p:nvSpPr>
          <p:cNvPr id="18" name="Rectangle 17">
            <a:extLst>
              <a:ext uri="{FF2B5EF4-FFF2-40B4-BE49-F238E27FC236}">
                <a16:creationId xmlns:a16="http://schemas.microsoft.com/office/drawing/2014/main" id="{715B30F6-BFA8-4207-9E9F-96EEE6B38A29}"/>
              </a:ext>
            </a:extLst>
          </p:cNvPr>
          <p:cNvSpPr/>
          <p:nvPr/>
        </p:nvSpPr>
        <p:spPr>
          <a:xfrm>
            <a:off x="4411689" y="1642590"/>
            <a:ext cx="3050907" cy="1742590"/>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D6F0E88D-5ABD-480E-8590-1B221386E747}"/>
              </a:ext>
            </a:extLst>
          </p:cNvPr>
          <p:cNvSpPr/>
          <p:nvPr/>
        </p:nvSpPr>
        <p:spPr>
          <a:xfrm>
            <a:off x="4637222" y="2382756"/>
            <a:ext cx="2743200" cy="6573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201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26</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312125"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5. </a:t>
            </a:r>
            <a:r>
              <a:rPr lang="en-US" sz="2400" b="1" dirty="0" err="1">
                <a:solidFill>
                  <a:srgbClr val="0070C0"/>
                </a:solidFill>
                <a:latin typeface="Arial" panose="020B0604020202020204" pitchFamily="34" charset="0"/>
                <a:cs typeface="Arial" panose="020B0604020202020204" pitchFamily="34" charset="0"/>
              </a:rPr>
              <a:t>Thiết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kế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mềm</a:t>
            </a:r>
            <a:endParaRPr lang="en-US" sz="2400" b="1" dirty="0">
              <a:solidFill>
                <a:srgbClr val="0070C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7A5EB68-878C-4F52-8821-4145FAF92F98}"/>
              </a:ext>
            </a:extLst>
          </p:cNvPr>
          <p:cNvPicPr>
            <a:picLocks noChangeAspect="1"/>
          </p:cNvPicPr>
          <p:nvPr/>
        </p:nvPicPr>
        <p:blipFill>
          <a:blip r:embed="rId4"/>
          <a:stretch>
            <a:fillRect/>
          </a:stretch>
        </p:blipFill>
        <p:spPr>
          <a:xfrm>
            <a:off x="635000" y="1929478"/>
            <a:ext cx="4786904" cy="2813045"/>
          </a:xfrm>
          <a:prstGeom prst="rect">
            <a:avLst/>
          </a:prstGeom>
        </p:spPr>
      </p:pic>
      <p:sp>
        <p:nvSpPr>
          <p:cNvPr id="3" name="TextBox 2">
            <a:extLst>
              <a:ext uri="{FF2B5EF4-FFF2-40B4-BE49-F238E27FC236}">
                <a16:creationId xmlns:a16="http://schemas.microsoft.com/office/drawing/2014/main" id="{59718ABD-C66D-4834-8C16-5DA7F3C15CEB}"/>
              </a:ext>
            </a:extLst>
          </p:cNvPr>
          <p:cNvSpPr txBox="1"/>
          <p:nvPr/>
        </p:nvSpPr>
        <p:spPr>
          <a:xfrm>
            <a:off x="999066" y="5060437"/>
            <a:ext cx="38779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Hệ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812A57-4405-40B3-8C6D-1CD9A722A345}"/>
              </a:ext>
            </a:extLst>
          </p:cNvPr>
          <p:cNvPicPr>
            <a:picLocks noChangeAspect="1"/>
          </p:cNvPicPr>
          <p:nvPr/>
        </p:nvPicPr>
        <p:blipFill>
          <a:blip r:embed="rId5"/>
          <a:stretch>
            <a:fillRect/>
          </a:stretch>
        </p:blipFill>
        <p:spPr>
          <a:xfrm>
            <a:off x="6658444" y="1907515"/>
            <a:ext cx="4889622" cy="2813042"/>
          </a:xfrm>
          <a:prstGeom prst="rect">
            <a:avLst/>
          </a:prstGeom>
        </p:spPr>
      </p:pic>
      <p:sp>
        <p:nvSpPr>
          <p:cNvPr id="13" name="TextBox 12">
            <a:extLst>
              <a:ext uri="{FF2B5EF4-FFF2-40B4-BE49-F238E27FC236}">
                <a16:creationId xmlns:a16="http://schemas.microsoft.com/office/drawing/2014/main" id="{ED859563-98D0-4799-BEA0-CA545107C3E8}"/>
              </a:ext>
            </a:extLst>
          </p:cNvPr>
          <p:cNvSpPr txBox="1"/>
          <p:nvPr/>
        </p:nvSpPr>
        <p:spPr>
          <a:xfrm>
            <a:off x="7389322" y="5038471"/>
            <a:ext cx="37497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Hệ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động</a:t>
            </a:r>
            <a:endParaRPr lang="en-US"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2A720E0-A2F7-4982-8585-95B1E62CE69C}"/>
              </a:ext>
            </a:extLst>
          </p:cNvPr>
          <p:cNvSpPr txBox="1"/>
          <p:nvPr/>
        </p:nvSpPr>
        <p:spPr>
          <a:xfrm>
            <a:off x="7118648" y="1415282"/>
            <a:ext cx="4429418"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Nguồn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sử</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dụng</a:t>
            </a:r>
            <a:r>
              <a:rPr lang="en-US" i="1" dirty="0">
                <a:latin typeface="Arial" panose="020B0604020202020204" pitchFamily="34" charset="0"/>
                <a:cs typeface="Arial" panose="020B0604020202020204" pitchFamily="34" charset="0"/>
              </a:rPr>
              <a:t>: http://gs.statcounter.com</a:t>
            </a:r>
          </a:p>
        </p:txBody>
      </p:sp>
    </p:spTree>
    <p:extLst>
      <p:ext uri="{BB962C8B-B14F-4D97-AF65-F5344CB8AC3E}">
        <p14:creationId xmlns:p14="http://schemas.microsoft.com/office/powerpoint/2010/main" val="3659345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27</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807453"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5. </a:t>
            </a:r>
            <a:r>
              <a:rPr lang="en-US" sz="2400" b="1" dirty="0" err="1">
                <a:solidFill>
                  <a:srgbClr val="0070C0"/>
                </a:solidFill>
                <a:latin typeface="Arial" panose="020B0604020202020204" pitchFamily="34" charset="0"/>
                <a:cs typeface="Arial" panose="020B0604020202020204" pitchFamily="34" charset="0"/>
              </a:rPr>
              <a:t>Thiết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kế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mềm</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tt</a:t>
            </a:r>
            <a:r>
              <a:rPr lang="en-US" sz="2400" b="1" dirty="0">
                <a:solidFill>
                  <a:srgbClr val="0070C0"/>
                </a:solidFill>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EAF22F11-40C2-4C93-A10B-A23730FB5544}"/>
              </a:ext>
            </a:extLst>
          </p:cNvPr>
          <p:cNvSpPr/>
          <p:nvPr/>
        </p:nvSpPr>
        <p:spPr>
          <a:xfrm>
            <a:off x="838200" y="3105540"/>
            <a:ext cx="10151533" cy="2239844"/>
          </a:xfrm>
          <a:prstGeom prst="rect">
            <a:avLst/>
          </a:prstGeom>
        </p:spPr>
        <p:txBody>
          <a:bodyPr wrap="square">
            <a:spAutoFit/>
          </a:bodyPr>
          <a:lstStyle/>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Đảm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bảo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hiện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thị</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tin </a:t>
            </a:r>
            <a:r>
              <a:rPr lang="en-US" sz="2400" dirty="0" err="1">
                <a:latin typeface="Arial" panose="020B0604020202020204" pitchFamily="34" charset="0"/>
                <a:ea typeface="Calibri" panose="020F0502020204030204" pitchFamily="34" charset="0"/>
                <a:cs typeface="Arial" panose="020B0604020202020204" pitchFamily="34" charset="0"/>
              </a:rPr>
              <a:t>cần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thiết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ng</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endParaRPr lang="en-US" sz="2400" dirty="0">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Symbol" panose="05050102010706020507" pitchFamily="18" charset="2"/>
              <a:buChar char=""/>
            </a:pPr>
            <a:r>
              <a:rPr lang="en-US" sz="2400" dirty="0">
                <a:latin typeface="Arial" panose="020B0604020202020204" pitchFamily="34" charset="0"/>
                <a:ea typeface="Calibri" panose="020F0502020204030204" pitchFamily="34" charset="0"/>
                <a:cs typeface="Arial" panose="020B0604020202020204" pitchFamily="34" charset="0"/>
              </a:rPr>
              <a:t>Đ</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a:latin typeface="Arial" panose="020B0604020202020204" pitchFamily="34" charset="0"/>
                <a:ea typeface="Calibri" panose="020F0502020204030204" pitchFamily="34" charset="0"/>
                <a:cs typeface="Arial" panose="020B0604020202020204" pitchFamily="34" charset="0"/>
              </a:rPr>
              <a:t>a ra </a:t>
            </a:r>
            <a:r>
              <a:rPr lang="en-US" sz="2400" dirty="0" err="1">
                <a:latin typeface="Arial" panose="020B0604020202020204" pitchFamily="34" charset="0"/>
                <a:ea typeface="Calibri" panose="020F0502020204030204" pitchFamily="34" charset="0"/>
                <a:cs typeface="Arial" panose="020B0604020202020204" pitchFamily="34" charset="0"/>
              </a:rPr>
              <a:t>những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cảnh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báo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khuyên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cần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thiết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ng</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r>
              <a:rPr lang="en-US" sz="2400" dirty="0">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Giao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diện</a:t>
            </a:r>
            <a:r>
              <a:rPr lang="en-US" sz="2400" dirty="0">
                <a:latin typeface="Arial" panose="020B0604020202020204" pitchFamily="34" charset="0"/>
                <a:ea typeface="Calibri" panose="020F0502020204030204" pitchFamily="34" charset="0"/>
                <a:cs typeface="Arial" panose="020B0604020202020204" pitchFamily="34" charset="0"/>
              </a:rPr>
              <a:t> đ</a:t>
            </a:r>
            <a:r>
              <a:rPr lang="vi-VN" sz="2400" dirty="0">
                <a:latin typeface="Arial" panose="020B0604020202020204" pitchFamily="34" charset="0"/>
                <a:ea typeface="Calibri" panose="020F0502020204030204" pitchFamily="34" charset="0"/>
                <a:cs typeface="Arial" panose="020B0604020202020204" pitchFamily="34" charset="0"/>
              </a:rPr>
              <a:t>ơ</a:t>
            </a:r>
            <a:r>
              <a:rPr lang="en-US" sz="2400" dirty="0">
                <a:latin typeface="Arial" panose="020B0604020202020204" pitchFamily="34" charset="0"/>
                <a:ea typeface="Calibri" panose="020F0502020204030204" pitchFamily="34" charset="0"/>
                <a:cs typeface="Arial" panose="020B0604020202020204" pitchFamily="34" charset="0"/>
              </a:rPr>
              <a:t>n </a:t>
            </a:r>
            <a:r>
              <a:rPr lang="en-US" sz="2400" dirty="0" err="1">
                <a:latin typeface="Arial" panose="020B0604020202020204" pitchFamily="34" charset="0"/>
                <a:ea typeface="Calibri" panose="020F0502020204030204" pitchFamily="34" charset="0"/>
                <a:cs typeface="Arial" panose="020B0604020202020204" pitchFamily="34" charset="0"/>
              </a:rPr>
              <a:t>giản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dễ</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sử</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dụng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thân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thiện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với</a:t>
            </a:r>
            <a:r>
              <a:rPr lang="en-US" sz="2400" dirty="0">
                <a:latin typeface="Arial" panose="020B0604020202020204" pitchFamily="34" charset="0"/>
                <a:ea typeface="Calibri" panose="020F0502020204030204" pitchFamily="34" charset="0"/>
                <a:cs typeface="Arial" panose="020B0604020202020204" pitchFamily="34" charset="0"/>
              </a:rPr>
              <a:t> ng</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dùng</a:t>
            </a:r>
            <a:r>
              <a:rPr lang="en-US" sz="2400" dirty="0">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Giao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diện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dành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kỹ</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thuật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cài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đặt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sửa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chữa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sự</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cố</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nếu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có</a:t>
            </a:r>
            <a:r>
              <a:rPr lang="en-US" sz="2400" dirty="0">
                <a:latin typeface="Arial" panose="020B0604020202020204" pitchFamily="34" charset="0"/>
                <a:ea typeface="Calibri" panose="020F0502020204030204" pitchFamily="34" charset="0"/>
                <a:cs typeface="Arial" panose="020B0604020202020204" pitchFamily="34" charset="0"/>
              </a:rPr>
              <a:t>.</a:t>
            </a:r>
          </a:p>
        </p:txBody>
      </p:sp>
      <p:sp>
        <p:nvSpPr>
          <p:cNvPr id="2" name="Arrow: Chevron 1">
            <a:extLst>
              <a:ext uri="{FF2B5EF4-FFF2-40B4-BE49-F238E27FC236}">
                <a16:creationId xmlns:a16="http://schemas.microsoft.com/office/drawing/2014/main" id="{E1E2E1B1-5974-4635-907B-A2EC4AB427A4}"/>
              </a:ext>
            </a:extLst>
          </p:cNvPr>
          <p:cNvSpPr/>
          <p:nvPr/>
        </p:nvSpPr>
        <p:spPr>
          <a:xfrm>
            <a:off x="1211579" y="1782695"/>
            <a:ext cx="2259037" cy="1051173"/>
          </a:xfrm>
          <a:prstGeom prst="chevron">
            <a:avLst>
              <a:gd name="adj" fmla="val 21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a:t>
            </a:r>
          </a:p>
        </p:txBody>
      </p:sp>
      <p:sp>
        <p:nvSpPr>
          <p:cNvPr id="12" name="Arrow: Chevron 11">
            <a:extLst>
              <a:ext uri="{FF2B5EF4-FFF2-40B4-BE49-F238E27FC236}">
                <a16:creationId xmlns:a16="http://schemas.microsoft.com/office/drawing/2014/main" id="{7BAC00FF-B41C-4744-ACAD-9B23F2FFD9FC}"/>
              </a:ext>
            </a:extLst>
          </p:cNvPr>
          <p:cNvSpPr/>
          <p:nvPr/>
        </p:nvSpPr>
        <p:spPr>
          <a:xfrm>
            <a:off x="3470616" y="1782694"/>
            <a:ext cx="2259037" cy="1051173"/>
          </a:xfrm>
          <a:prstGeom prst="chevron">
            <a:avLst>
              <a:gd name="adj" fmla="val 21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PHẦN MỀM</a:t>
            </a:r>
          </a:p>
          <a:p>
            <a:pPr algn="ctr"/>
            <a:r>
              <a:rPr lang="en-US" dirty="0">
                <a:solidFill>
                  <a:schemeClr val="bg1"/>
                </a:solidFill>
              </a:rPr>
              <a:t>(Windows)</a:t>
            </a:r>
          </a:p>
        </p:txBody>
      </p:sp>
      <p:sp>
        <p:nvSpPr>
          <p:cNvPr id="13" name="Arrow: Chevron 12">
            <a:extLst>
              <a:ext uri="{FF2B5EF4-FFF2-40B4-BE49-F238E27FC236}">
                <a16:creationId xmlns:a16="http://schemas.microsoft.com/office/drawing/2014/main" id="{3DB0D69A-BA89-4955-AB80-F48CCB4569BC}"/>
              </a:ext>
            </a:extLst>
          </p:cNvPr>
          <p:cNvSpPr/>
          <p:nvPr/>
        </p:nvSpPr>
        <p:spPr>
          <a:xfrm>
            <a:off x="5729653" y="1782693"/>
            <a:ext cx="2259037" cy="1051173"/>
          </a:xfrm>
          <a:prstGeom prst="chevron">
            <a:avLst>
              <a:gd name="adj" fmla="val 21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a:p>
            <a:pPr algn="ctr"/>
            <a:r>
              <a:rPr lang="en-US" dirty="0">
                <a:solidFill>
                  <a:schemeClr val="bg1"/>
                </a:solidFill>
              </a:rPr>
              <a:t>(Android)</a:t>
            </a:r>
          </a:p>
        </p:txBody>
      </p:sp>
      <p:sp>
        <p:nvSpPr>
          <p:cNvPr id="14" name="Arrow: Chevron 13">
            <a:extLst>
              <a:ext uri="{FF2B5EF4-FFF2-40B4-BE49-F238E27FC236}">
                <a16:creationId xmlns:a16="http://schemas.microsoft.com/office/drawing/2014/main" id="{A398EA9E-08C2-416E-BE54-21DF7A08A4F3}"/>
              </a:ext>
            </a:extLst>
          </p:cNvPr>
          <p:cNvSpPr/>
          <p:nvPr/>
        </p:nvSpPr>
        <p:spPr>
          <a:xfrm>
            <a:off x="7988690" y="1782692"/>
            <a:ext cx="2259037" cy="1051173"/>
          </a:xfrm>
          <a:prstGeom prst="chevron">
            <a:avLst>
              <a:gd name="adj" fmla="val 21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a:p>
            <a:pPr algn="ctr"/>
            <a:r>
              <a:rPr lang="en-US" dirty="0">
                <a:solidFill>
                  <a:schemeClr val="bg1"/>
                </a:solidFill>
              </a:rPr>
              <a:t>(IOS)</a:t>
            </a:r>
          </a:p>
        </p:txBody>
      </p:sp>
    </p:spTree>
    <p:extLst>
      <p:ext uri="{BB962C8B-B14F-4D97-AF65-F5344CB8AC3E}">
        <p14:creationId xmlns:p14="http://schemas.microsoft.com/office/powerpoint/2010/main" val="3871236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28</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2553904"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5. </a:t>
            </a:r>
            <a:r>
              <a:rPr lang="en-US" sz="2400" b="1" dirty="0" err="1">
                <a:solidFill>
                  <a:srgbClr val="0070C0"/>
                </a:solidFill>
                <a:latin typeface="Arial" panose="020B0604020202020204" pitchFamily="34" charset="0"/>
                <a:cs typeface="Arial" panose="020B0604020202020204" pitchFamily="34" charset="0"/>
              </a:rPr>
              <a:t>Cơ</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sở</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dữ</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liệu</a:t>
            </a:r>
            <a:endParaRPr lang="en-US" sz="2400" b="1" dirty="0">
              <a:solidFill>
                <a:srgbClr val="0070C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B6ADFB5-FD14-404A-AD54-6288E6EF92E0}"/>
              </a:ext>
            </a:extLst>
          </p:cNvPr>
          <p:cNvSpPr/>
          <p:nvPr/>
        </p:nvSpPr>
        <p:spPr>
          <a:xfrm>
            <a:off x="779318" y="1491958"/>
            <a:ext cx="9943715" cy="2870786"/>
          </a:xfrm>
          <a:prstGeom prst="rect">
            <a:avLst/>
          </a:prstGeom>
        </p:spPr>
        <p:txBody>
          <a:bodyPr wrap="square">
            <a:spAutoFit/>
          </a:bodyPr>
          <a:lstStyle/>
          <a:p>
            <a:pPr indent="270510" algn="just">
              <a:lnSpc>
                <a:spcPct val="150000"/>
              </a:lnSpc>
              <a:spcAft>
                <a:spcPts val="600"/>
              </a:spcAft>
            </a:pPr>
            <a:r>
              <a:rPr lang="en-US" sz="2400" dirty="0" err="1">
                <a:latin typeface="Arial" panose="020B0604020202020204" pitchFamily="34" charset="0"/>
                <a:ea typeface="Calibri" panose="020F0502020204030204" pitchFamily="34" charset="0"/>
                <a:cs typeface="Arial" panose="020B0604020202020204" pitchFamily="34" charset="0"/>
              </a:rPr>
              <a:t>Cở</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sở</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dữ</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liệu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của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thống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được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thiết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kế</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có</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chức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năng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lưu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trữ</a:t>
            </a:r>
            <a:r>
              <a:rPr lang="en-US" sz="2400" dirty="0">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tin </a:t>
            </a:r>
            <a:r>
              <a:rPr lang="en-US" sz="2400" dirty="0" err="1">
                <a:latin typeface="Arial" panose="020B0604020202020204" pitchFamily="34" charset="0"/>
                <a:ea typeface="Calibri" panose="020F0502020204030204" pitchFamily="34" charset="0"/>
                <a:cs typeface="Arial" panose="020B0604020202020204" pitchFamily="34" charset="0"/>
              </a:rPr>
              <a:t>người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dùng</a:t>
            </a:r>
            <a:endParaRPr lang="en-US" sz="2400" dirty="0">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ao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hồ</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endParaRPr lang="en-US" sz="2400" dirty="0">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Giới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hạn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giới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hạn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phép</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số</a:t>
            </a:r>
            <a:endParaRPr lang="en-US" sz="2400" dirty="0">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Kết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chỉ</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tiêu</a:t>
            </a:r>
            <a:r>
              <a:rPr lang="en-US" sz="2400" dirty="0">
                <a:latin typeface="Arial" panose="020B0604020202020204" pitchFamily="34" charset="0"/>
                <a:ea typeface="Calibri" panose="020F0502020204030204" pitchFamily="34" charset="0"/>
                <a:cs typeface="Arial" panose="020B0604020202020204" pitchFamily="34" charset="0"/>
              </a:rPr>
              <a:t> n</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ớc</a:t>
            </a:r>
            <a:endParaRPr lang="en-US" sz="2400" dirty="0">
              <a:latin typeface="Arial" panose="020B0604020202020204" pitchFamily="34" charset="0"/>
              <a:ea typeface="Calibri" panose="020F0502020204030204" pitchFamily="34" charset="0"/>
              <a:cs typeface="Arial" panose="020B0604020202020204" pitchFamily="34" charset="0"/>
            </a:endParaRPr>
          </a:p>
        </p:txBody>
      </p:sp>
      <p:pic>
        <p:nvPicPr>
          <p:cNvPr id="2050" name="Picture 2" descr="Image result for database">
            <a:extLst>
              <a:ext uri="{FF2B5EF4-FFF2-40B4-BE49-F238E27FC236}">
                <a16:creationId xmlns:a16="http://schemas.microsoft.com/office/drawing/2014/main" id="{3470508E-2D7A-44FE-AA4C-138C80336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0533" y="391189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6BE21FF-0827-44F3-8A15-7AA98B3D9005}"/>
              </a:ext>
            </a:extLst>
          </p:cNvPr>
          <p:cNvSpPr txBox="1"/>
          <p:nvPr/>
        </p:nvSpPr>
        <p:spPr>
          <a:xfrm>
            <a:off x="524934" y="4482607"/>
            <a:ext cx="1553630" cy="461665"/>
          </a:xfrm>
          <a:prstGeom prst="rect">
            <a:avLst/>
          </a:prstGeom>
          <a:noFill/>
        </p:spPr>
        <p:txBody>
          <a:bodyPr wrap="none" rtlCol="0">
            <a:spAutoFit/>
          </a:bodyPr>
          <a:lstStyle/>
          <a:p>
            <a:r>
              <a:rPr lang="en-US" sz="2400" b="1" dirty="0" err="1">
                <a:solidFill>
                  <a:srgbClr val="0070C0"/>
                </a:solidFill>
                <a:latin typeface="Arial" panose="020B0604020202020204" pitchFamily="34" charset="0"/>
                <a:cs typeface="Arial" panose="020B0604020202020204" pitchFamily="34" charset="0"/>
              </a:rPr>
              <a:t>Đặc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điểm</a:t>
            </a:r>
            <a:endParaRPr lang="en-US" sz="2400" b="1" dirty="0">
              <a:solidFill>
                <a:srgbClr val="0070C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4CF2A14-78E4-4334-9D56-83C832570781}"/>
              </a:ext>
            </a:extLst>
          </p:cNvPr>
          <p:cNvSpPr/>
          <p:nvPr/>
        </p:nvSpPr>
        <p:spPr>
          <a:xfrm>
            <a:off x="779317" y="4954774"/>
            <a:ext cx="9943715" cy="1131848"/>
          </a:xfrm>
          <a:prstGeom prst="rect">
            <a:avLst/>
          </a:prstGeom>
        </p:spPr>
        <p:txBody>
          <a:bodyPr wrap="square">
            <a:spAutoFit/>
          </a:bodyPr>
          <a:lstStyle/>
          <a:p>
            <a:pPr marL="800100" lvl="1" indent="-342900" algn="just">
              <a:lnSpc>
                <a:spcPct val="150000"/>
              </a:lnSpc>
              <a:buFont typeface="Symbol" panose="05050102010706020507" pitchFamily="18" charset="2"/>
              <a:buChar char=""/>
            </a:pPr>
            <a:r>
              <a:rPr lang="en-US" sz="2400" dirty="0">
                <a:latin typeface="Arial" panose="020B0604020202020204" pitchFamily="34" charset="0"/>
                <a:ea typeface="Calibri" panose="020F0502020204030204" pitchFamily="34" charset="0"/>
                <a:cs typeface="Arial" panose="020B0604020202020204" pitchFamily="34" charset="0"/>
              </a:rPr>
              <a:t>An </a:t>
            </a:r>
            <a:r>
              <a:rPr lang="en-US" sz="2400" dirty="0" err="1">
                <a:latin typeface="Arial" panose="020B0604020202020204" pitchFamily="34" charset="0"/>
                <a:ea typeface="Calibri" panose="020F0502020204030204" pitchFamily="34" charset="0"/>
                <a:cs typeface="Arial" panose="020B0604020202020204" pitchFamily="34" charset="0"/>
              </a:rPr>
              <a:t>toàn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Bảo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mật</a:t>
            </a:r>
            <a:r>
              <a:rPr lang="en-US" sz="2400" dirty="0">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Dễ</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dàng</a:t>
            </a:r>
            <a:r>
              <a:rPr lang="en-US" sz="2400" dirty="0">
                <a:latin typeface="Arial" panose="020B0604020202020204" pitchFamily="34" charset="0"/>
                <a:ea typeface="Calibri" panose="020F0502020204030204" pitchFamily="34" charset="0"/>
                <a:cs typeface="Arial" panose="020B0604020202020204" pitchFamily="34" charset="0"/>
              </a:rPr>
              <a:t> backup, </a:t>
            </a:r>
            <a:r>
              <a:rPr lang="en-US" sz="2400" dirty="0" err="1">
                <a:latin typeface="Arial" panose="020B0604020202020204" pitchFamily="34" charset="0"/>
                <a:ea typeface="Calibri" panose="020F0502020204030204" pitchFamily="34" charset="0"/>
                <a:cs typeface="Arial" panose="020B0604020202020204" pitchFamily="34" charset="0"/>
              </a:rPr>
              <a:t>khôi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phục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dễ</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dàng</a:t>
            </a:r>
            <a:r>
              <a:rPr lang="en-US" sz="2400" dirty="0">
                <a:latin typeface="Arial" panose="020B0604020202020204" pitchFamily="34" charset="0"/>
                <a:ea typeface="Calibri" panose="020F0502020204030204" pitchFamily="34" charset="0"/>
                <a:cs typeface="Arial" panose="020B0604020202020204" pitchFamily="34" charset="0"/>
              </a:rPr>
              <a:t> di </a:t>
            </a:r>
            <a:r>
              <a:rPr lang="en-US" sz="2400" dirty="0" err="1">
                <a:latin typeface="Arial" panose="020B0604020202020204" pitchFamily="34" charset="0"/>
                <a:ea typeface="Calibri" panose="020F0502020204030204" pitchFamily="34" charset="0"/>
                <a:cs typeface="Arial" panose="020B0604020202020204" pitchFamily="34" charset="0"/>
              </a:rPr>
              <a:t>chuyển</a:t>
            </a:r>
            <a:r>
              <a:rPr lang="en-US" sz="2400" dirty="0">
                <a:latin typeface="Arial" panose="020B060402020202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327277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29</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1925527"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6. </a:t>
            </a:r>
            <a:r>
              <a:rPr lang="en-US" sz="2400" b="1" dirty="0" err="1">
                <a:solidFill>
                  <a:srgbClr val="0070C0"/>
                </a:solidFill>
                <a:latin typeface="Arial" panose="020B0604020202020204" pitchFamily="34" charset="0"/>
                <a:cs typeface="Arial" panose="020B0604020202020204" pitchFamily="34" charset="0"/>
              </a:rPr>
              <a:t>Giao</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diện</a:t>
            </a:r>
            <a:endParaRPr lang="en-US" sz="2400" b="1" dirty="0">
              <a:solidFill>
                <a:srgbClr val="0070C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6BE21FF-0827-44F3-8A15-7AA98B3D9005}"/>
              </a:ext>
            </a:extLst>
          </p:cNvPr>
          <p:cNvSpPr txBox="1"/>
          <p:nvPr/>
        </p:nvSpPr>
        <p:spPr>
          <a:xfrm>
            <a:off x="128051" y="5443835"/>
            <a:ext cx="1553630" cy="461665"/>
          </a:xfrm>
          <a:prstGeom prst="rect">
            <a:avLst/>
          </a:prstGeom>
          <a:noFill/>
        </p:spPr>
        <p:txBody>
          <a:bodyPr wrap="none" rtlCol="0">
            <a:spAutoFit/>
          </a:bodyPr>
          <a:lstStyle/>
          <a:p>
            <a:r>
              <a:rPr lang="en-US" sz="2400" b="1" dirty="0" err="1">
                <a:solidFill>
                  <a:srgbClr val="0070C0"/>
                </a:solidFill>
                <a:latin typeface="Arial" panose="020B0604020202020204" pitchFamily="34" charset="0"/>
                <a:cs typeface="Arial" panose="020B0604020202020204" pitchFamily="34" charset="0"/>
              </a:rPr>
              <a:t>Đặc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điểm</a:t>
            </a:r>
            <a:endParaRPr lang="en-US" sz="2400" b="1" dirty="0">
              <a:solidFill>
                <a:srgbClr val="0070C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4CF2A14-78E4-4334-9D56-83C832570781}"/>
              </a:ext>
            </a:extLst>
          </p:cNvPr>
          <p:cNvSpPr/>
          <p:nvPr/>
        </p:nvSpPr>
        <p:spPr>
          <a:xfrm>
            <a:off x="1219584" y="5187615"/>
            <a:ext cx="6298816" cy="1131848"/>
          </a:xfrm>
          <a:prstGeom prst="rect">
            <a:avLst/>
          </a:prstGeom>
        </p:spPr>
        <p:txBody>
          <a:bodyPr wrap="square">
            <a:spAutoFit/>
          </a:bodyPr>
          <a:lstStyle/>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Trực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quan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dễ</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sử</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dụng</a:t>
            </a:r>
            <a:endParaRPr lang="en-US" sz="2400" dirty="0">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Không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phụ</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thuộc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điều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hành</a:t>
            </a:r>
            <a:r>
              <a:rPr lang="en-US" sz="2400" dirty="0">
                <a:latin typeface="Arial" panose="020B0604020202020204" pitchFamily="34" charset="0"/>
                <a:ea typeface="Calibri" panose="020F0502020204030204" pitchFamily="34" charset="0"/>
                <a:cs typeface="Arial" panose="020B0604020202020204" pitchFamily="34" charset="0"/>
              </a:rPr>
              <a:t>.</a:t>
            </a:r>
          </a:p>
        </p:txBody>
      </p:sp>
      <p:pic>
        <p:nvPicPr>
          <p:cNvPr id="15" name="Picture 14">
            <a:extLst>
              <a:ext uri="{FF2B5EF4-FFF2-40B4-BE49-F238E27FC236}">
                <a16:creationId xmlns:a16="http://schemas.microsoft.com/office/drawing/2014/main" id="{BE116054-B5F1-41CF-BA5E-249F3AD3A621}"/>
              </a:ext>
            </a:extLst>
          </p:cNvPr>
          <p:cNvPicPr/>
          <p:nvPr/>
        </p:nvPicPr>
        <p:blipFill>
          <a:blip r:embed="rId4"/>
          <a:stretch>
            <a:fillRect/>
          </a:stretch>
        </p:blipFill>
        <p:spPr>
          <a:xfrm>
            <a:off x="7924786" y="1511019"/>
            <a:ext cx="3405859" cy="4763173"/>
          </a:xfrm>
          <a:prstGeom prst="rect">
            <a:avLst/>
          </a:prstGeom>
          <a:ln>
            <a:solidFill>
              <a:schemeClr val="accent1"/>
            </a:solidFill>
          </a:ln>
        </p:spPr>
      </p:pic>
      <p:pic>
        <p:nvPicPr>
          <p:cNvPr id="16" name="Picture 15">
            <a:extLst>
              <a:ext uri="{FF2B5EF4-FFF2-40B4-BE49-F238E27FC236}">
                <a16:creationId xmlns:a16="http://schemas.microsoft.com/office/drawing/2014/main" id="{D35F9322-154A-4C39-B196-569345DB173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61355" y="1547906"/>
            <a:ext cx="6657045" cy="3481966"/>
          </a:xfrm>
          <a:prstGeom prst="rect">
            <a:avLst/>
          </a:prstGeom>
          <a:noFill/>
          <a:ln>
            <a:solidFill>
              <a:schemeClr val="accent1"/>
            </a:solidFill>
          </a:ln>
        </p:spPr>
      </p:pic>
    </p:spTree>
    <p:extLst>
      <p:ext uri="{BB962C8B-B14F-4D97-AF65-F5344CB8AC3E}">
        <p14:creationId xmlns:p14="http://schemas.microsoft.com/office/powerpoint/2010/main" val="184846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6744" y="1371600"/>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097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30</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6744" y="4284131"/>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36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31</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2055600" y="1782693"/>
            <a:ext cx="6654386" cy="523220"/>
          </a:xfrm>
          <a:prstGeom prst="rect">
            <a:avLst/>
          </a:prstGeom>
          <a:noFill/>
        </p:spPr>
        <p:txBody>
          <a:bodyPr wrap="none" rtlCol="0">
            <a:spAutoFit/>
          </a:bodyPr>
          <a:lstStyle/>
          <a:p>
            <a:r>
              <a:rPr lang="en-US" sz="2800" b="1" dirty="0">
                <a:solidFill>
                  <a:srgbClr val="0070C0"/>
                </a:solidFill>
                <a:latin typeface="Arial" panose="020B0604020202020204" pitchFamily="34" charset="0"/>
                <a:cs typeface="Arial" panose="020B0604020202020204" pitchFamily="34" charset="0"/>
              </a:rPr>
              <a:t>1. </a:t>
            </a:r>
            <a:r>
              <a:rPr lang="en-US" sz="2800" b="1" dirty="0" err="1">
                <a:solidFill>
                  <a:srgbClr val="0070C0"/>
                </a:solidFill>
                <a:latin typeface="Arial" panose="020B0604020202020204" pitchFamily="34" charset="0"/>
                <a:cs typeface="Arial" panose="020B0604020202020204" pitchFamily="34" charset="0"/>
              </a:rPr>
              <a:t>Hoàn</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thiện</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phần</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cứng</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hệ</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thống</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đo</a:t>
            </a:r>
            <a:r>
              <a:rPr lang="en-US" sz="2800" b="1" dirty="0">
                <a:solidFill>
                  <a:srgbClr val="0070C0"/>
                </a:solidFill>
                <a:latin typeface="Arial" panose="020B06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595459EE-D8E4-42B7-AAEE-7810EA4C8DBD}"/>
              </a:ext>
            </a:extLst>
          </p:cNvPr>
          <p:cNvSpPr txBox="1"/>
          <p:nvPr/>
        </p:nvSpPr>
        <p:spPr>
          <a:xfrm>
            <a:off x="2055600" y="2612885"/>
            <a:ext cx="6434775" cy="523220"/>
          </a:xfrm>
          <a:prstGeom prst="rect">
            <a:avLst/>
          </a:prstGeom>
          <a:noFill/>
        </p:spPr>
        <p:txBody>
          <a:bodyPr wrap="none" rtlCol="0">
            <a:spAutoFit/>
          </a:bodyPr>
          <a:lstStyle/>
          <a:p>
            <a:r>
              <a:rPr lang="en-US" sz="2800" b="1" dirty="0">
                <a:solidFill>
                  <a:srgbClr val="0070C0"/>
                </a:solidFill>
                <a:latin typeface="Arial" panose="020B0604020202020204" pitchFamily="34" charset="0"/>
                <a:cs typeface="Arial" panose="020B0604020202020204" pitchFamily="34" charset="0"/>
              </a:rPr>
              <a:t>2. </a:t>
            </a:r>
            <a:r>
              <a:rPr lang="en-US" sz="2800" b="1" dirty="0" err="1">
                <a:solidFill>
                  <a:srgbClr val="0070C0"/>
                </a:solidFill>
                <a:latin typeface="Arial" panose="020B0604020202020204" pitchFamily="34" charset="0"/>
                <a:cs typeface="Arial" panose="020B0604020202020204" pitchFamily="34" charset="0"/>
              </a:rPr>
              <a:t>Phần</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mềm</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giám</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sát</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và</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điều</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khiển</a:t>
            </a:r>
            <a:r>
              <a:rPr lang="en-US" sz="2800" b="1" dirty="0">
                <a:solidFill>
                  <a:srgbClr val="0070C0"/>
                </a:solidFill>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A5CD70ED-E7D9-41B5-8903-D5AE92FA8BE3}"/>
              </a:ext>
            </a:extLst>
          </p:cNvPr>
          <p:cNvSpPr txBox="1"/>
          <p:nvPr/>
        </p:nvSpPr>
        <p:spPr>
          <a:xfrm>
            <a:off x="2055599" y="3443077"/>
            <a:ext cx="6869188" cy="523220"/>
          </a:xfrm>
          <a:prstGeom prst="rect">
            <a:avLst/>
          </a:prstGeom>
          <a:noFill/>
        </p:spPr>
        <p:txBody>
          <a:bodyPr wrap="none" rtlCol="0">
            <a:spAutoFit/>
          </a:bodyPr>
          <a:lstStyle/>
          <a:p>
            <a:r>
              <a:rPr lang="en-US" sz="2800" b="1" dirty="0">
                <a:solidFill>
                  <a:srgbClr val="0070C0"/>
                </a:solidFill>
                <a:latin typeface="Arial" panose="020B0604020202020204" pitchFamily="34" charset="0"/>
                <a:cs typeface="Arial" panose="020B0604020202020204" pitchFamily="34" charset="0"/>
              </a:rPr>
              <a:t>3. </a:t>
            </a:r>
            <a:r>
              <a:rPr lang="en-US" sz="2800" b="1" dirty="0" err="1">
                <a:solidFill>
                  <a:srgbClr val="0070C0"/>
                </a:solidFill>
                <a:latin typeface="Arial" panose="020B0604020202020204" pitchFamily="34" charset="0"/>
                <a:cs typeface="Arial" panose="020B0604020202020204" pitchFamily="34" charset="0"/>
              </a:rPr>
              <a:t>Cảnh</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báo</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và</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chỉ</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dẫn</a:t>
            </a:r>
            <a:r>
              <a:rPr lang="en-US" sz="2800" b="1" dirty="0">
                <a:solidFill>
                  <a:srgbClr val="0070C0"/>
                </a:solidFill>
                <a:latin typeface="Arial" panose="020B0604020202020204" pitchFamily="34" charset="0"/>
                <a:cs typeface="Arial" panose="020B0604020202020204" pitchFamily="34" charset="0"/>
              </a:rPr>
              <a:t> ng</a:t>
            </a:r>
            <a:r>
              <a:rPr lang="vi-VN" sz="2800" b="1" dirty="0">
                <a:solidFill>
                  <a:srgbClr val="0070C0"/>
                </a:solidFill>
                <a:latin typeface="Arial" panose="020B0604020202020204" pitchFamily="34" charset="0"/>
                <a:cs typeface="Arial" panose="020B0604020202020204" pitchFamily="34" charset="0"/>
              </a:rPr>
              <a:t>ư</a:t>
            </a:r>
            <a:r>
              <a:rPr lang="en-US" sz="2800" b="1" dirty="0" err="1">
                <a:solidFill>
                  <a:srgbClr val="0070C0"/>
                </a:solidFill>
                <a:latin typeface="Arial" panose="020B0604020202020204" pitchFamily="34" charset="0"/>
                <a:cs typeface="Arial" panose="020B0604020202020204" pitchFamily="34" charset="0"/>
              </a:rPr>
              <a:t>ời</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sử</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dụng</a:t>
            </a:r>
            <a:r>
              <a:rPr lang="en-US" sz="2800" b="1" dirty="0">
                <a:solidFill>
                  <a:srgbClr val="0070C0"/>
                </a:solidFill>
                <a:latin typeface="Arial" panose="020B060402020202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50A1B21C-6E82-4F1F-AF52-8D3B381CD8B4}"/>
              </a:ext>
            </a:extLst>
          </p:cNvPr>
          <p:cNvSpPr txBox="1"/>
          <p:nvPr/>
        </p:nvSpPr>
        <p:spPr>
          <a:xfrm>
            <a:off x="2055598" y="4371628"/>
            <a:ext cx="7096815" cy="523220"/>
          </a:xfrm>
          <a:prstGeom prst="rect">
            <a:avLst/>
          </a:prstGeom>
          <a:noFill/>
        </p:spPr>
        <p:txBody>
          <a:bodyPr wrap="none" rtlCol="0">
            <a:spAutoFit/>
          </a:bodyPr>
          <a:lstStyle/>
          <a:p>
            <a:r>
              <a:rPr lang="en-US" sz="2800" b="1" dirty="0">
                <a:solidFill>
                  <a:srgbClr val="0070C0"/>
                </a:solidFill>
                <a:latin typeface="Arial" panose="020B0604020202020204" pitchFamily="34" charset="0"/>
                <a:cs typeface="Arial" panose="020B0604020202020204" pitchFamily="34" charset="0"/>
              </a:rPr>
              <a:t>4. </a:t>
            </a:r>
            <a:r>
              <a:rPr lang="en-US" sz="2800" b="1" dirty="0" err="1">
                <a:solidFill>
                  <a:srgbClr val="0070C0"/>
                </a:solidFill>
                <a:latin typeface="Arial" panose="020B0604020202020204" pitchFamily="34" charset="0"/>
                <a:cs typeface="Arial" panose="020B0604020202020204" pitchFamily="34" charset="0"/>
              </a:rPr>
              <a:t>Mục</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đích</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và</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kết</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quả</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của</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thực</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nghiệm</a:t>
            </a:r>
            <a:r>
              <a:rPr lang="en-US" sz="2800" b="1" dirty="0">
                <a:solidFill>
                  <a:srgbClr val="0070C0"/>
                </a:solidFill>
                <a:latin typeface="Arial" panose="020B0604020202020204" pitchFamily="34" charset="0"/>
                <a:cs typeface="Arial" panose="020B0604020202020204" pitchFamily="34" charset="0"/>
              </a:rPr>
              <a:t>.</a:t>
            </a:r>
          </a:p>
        </p:txBody>
      </p:sp>
      <p:cxnSp>
        <p:nvCxnSpPr>
          <p:cNvPr id="8" name="Straight Connector 7">
            <a:extLst>
              <a:ext uri="{FF2B5EF4-FFF2-40B4-BE49-F238E27FC236}">
                <a16:creationId xmlns:a16="http://schemas.microsoft.com/office/drawing/2014/main" id="{0A432F74-10A3-44AB-AFA1-6A883ACEAA95}"/>
              </a:ext>
            </a:extLst>
          </p:cNvPr>
          <p:cNvCxnSpPr>
            <a:cxnSpLocks/>
          </p:cNvCxnSpPr>
          <p:nvPr/>
        </p:nvCxnSpPr>
        <p:spPr>
          <a:xfrm>
            <a:off x="1608666" y="1782693"/>
            <a:ext cx="0" cy="30355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236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32</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2318263"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Hệ </a:t>
            </a:r>
            <a:r>
              <a:rPr lang="en-US" sz="2400" b="1" dirty="0" err="1">
                <a:solidFill>
                  <a:srgbClr val="0070C0"/>
                </a:solidFill>
                <a:latin typeface="Arial" panose="020B0604020202020204" pitchFamily="34" charset="0"/>
                <a:cs typeface="Arial" panose="020B0604020202020204" pitchFamily="34" charset="0"/>
              </a:rPr>
              <a:t>thống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đo</a:t>
            </a:r>
            <a:endParaRPr lang="en-US" sz="2400" b="1" dirty="0">
              <a:solidFill>
                <a:srgbClr val="0070C0"/>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6835E26F-CBEE-40CE-B800-F550FEC6125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0236" y="1751068"/>
            <a:ext cx="3056467" cy="3355863"/>
          </a:xfrm>
          <a:prstGeom prst="rect">
            <a:avLst/>
          </a:prstGeom>
          <a:noFill/>
          <a:ln>
            <a:solidFill>
              <a:schemeClr val="accent1"/>
            </a:solidFill>
          </a:ln>
        </p:spPr>
      </p:pic>
      <p:pic>
        <p:nvPicPr>
          <p:cNvPr id="13" name="Picture 12">
            <a:extLst>
              <a:ext uri="{FF2B5EF4-FFF2-40B4-BE49-F238E27FC236}">
                <a16:creationId xmlns:a16="http://schemas.microsoft.com/office/drawing/2014/main" id="{AB179FD2-A7A5-4015-994B-203A560A301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33067" y="1202268"/>
            <a:ext cx="4368697" cy="3949879"/>
          </a:xfrm>
          <a:prstGeom prst="rect">
            <a:avLst/>
          </a:prstGeom>
          <a:noFill/>
          <a:ln>
            <a:noFill/>
          </a:ln>
        </p:spPr>
      </p:pic>
      <p:sp>
        <p:nvSpPr>
          <p:cNvPr id="3" name="Rectangle 2">
            <a:extLst>
              <a:ext uri="{FF2B5EF4-FFF2-40B4-BE49-F238E27FC236}">
                <a16:creationId xmlns:a16="http://schemas.microsoft.com/office/drawing/2014/main" id="{E3410E36-4BFC-4C95-969A-39EC3CCC7389}"/>
              </a:ext>
            </a:extLst>
          </p:cNvPr>
          <p:cNvSpPr/>
          <p:nvPr/>
        </p:nvSpPr>
        <p:spPr>
          <a:xfrm>
            <a:off x="8201001" y="5200249"/>
            <a:ext cx="1954381" cy="369332"/>
          </a:xfrm>
          <a:prstGeom prst="rect">
            <a:avLst/>
          </a:prstGeom>
        </p:spPr>
        <p:txBody>
          <a:bodyPr wrap="non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Mặt</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sau</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của</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tủ</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đo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E78C8342-D61A-4841-9E6A-EF64C572B7BD}"/>
              </a:ext>
            </a:extLst>
          </p:cNvPr>
          <p:cNvSpPr/>
          <p:nvPr/>
        </p:nvSpPr>
        <p:spPr>
          <a:xfrm>
            <a:off x="1927614" y="5200249"/>
            <a:ext cx="2172391" cy="369332"/>
          </a:xfrm>
          <a:prstGeom prst="rect">
            <a:avLst/>
          </a:prstGeom>
        </p:spPr>
        <p:txBody>
          <a:bodyPr wrap="non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Mặt</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tr</a:t>
            </a:r>
            <a:r>
              <a:rPr lang="vi-VN" dirty="0">
                <a:solidFill>
                  <a:srgbClr val="000000"/>
                </a:solidFill>
                <a:latin typeface="Cambria" panose="02040503050406030204" pitchFamily="18" charset="0"/>
                <a:ea typeface="Calibri" panose="020F0502020204030204" pitchFamily="34" charset="0"/>
                <a:cs typeface="Times New Roman" panose="02020603050405020304" pitchFamily="18" charset="0"/>
              </a:rPr>
              <a:t>ư</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ớc</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của</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tủ</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đo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3111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33</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581400"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1. Hệ </a:t>
            </a:r>
            <a:r>
              <a:rPr lang="en-US" sz="2400" b="1" dirty="0" err="1">
                <a:solidFill>
                  <a:srgbClr val="0070C0"/>
                </a:solidFill>
                <a:latin typeface="Arial" panose="020B0604020202020204" pitchFamily="34" charset="0"/>
                <a:cs typeface="Arial" panose="020B0604020202020204" pitchFamily="34" charset="0"/>
              </a:rPr>
              <a:t>thống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đo</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tt</a:t>
            </a:r>
            <a:r>
              <a:rPr lang="en-US" sz="2400" b="1" dirty="0">
                <a:solidFill>
                  <a:srgbClr val="0070C0"/>
                </a:solidFill>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E78C8342-D61A-4841-9E6A-EF64C572B7BD}"/>
              </a:ext>
            </a:extLst>
          </p:cNvPr>
          <p:cNvSpPr/>
          <p:nvPr/>
        </p:nvSpPr>
        <p:spPr>
          <a:xfrm>
            <a:off x="5238232" y="5594352"/>
            <a:ext cx="1715534" cy="369332"/>
          </a:xfrm>
          <a:prstGeom prst="rect">
            <a:avLst/>
          </a:prstGeom>
        </p:spPr>
        <p:txBody>
          <a:bodyPr wrap="non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Bên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trong</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tủ</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đo</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06C41C19-DDC4-4E1C-B50E-9F40FAF85EB5}"/>
              </a:ext>
            </a:extLst>
          </p:cNvPr>
          <p:cNvPicPr/>
          <p:nvPr/>
        </p:nvPicPr>
        <p:blipFill>
          <a:blip r:embed="rId4"/>
          <a:stretch>
            <a:fillRect/>
          </a:stretch>
        </p:blipFill>
        <p:spPr>
          <a:xfrm>
            <a:off x="3106574" y="1819318"/>
            <a:ext cx="5978849" cy="3684433"/>
          </a:xfrm>
          <a:prstGeom prst="rect">
            <a:avLst/>
          </a:prstGeom>
          <a:ln>
            <a:solidFill>
              <a:schemeClr val="accent1"/>
            </a:solidFill>
          </a:ln>
        </p:spPr>
      </p:pic>
    </p:spTree>
    <p:extLst>
      <p:ext uri="{BB962C8B-B14F-4D97-AF65-F5344CB8AC3E}">
        <p14:creationId xmlns:p14="http://schemas.microsoft.com/office/powerpoint/2010/main" val="3176438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34</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4894289"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Tích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hợp</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giao</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diện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mềm</a:t>
            </a:r>
            <a:endParaRPr lang="en-US" sz="2400" b="1" dirty="0">
              <a:solidFill>
                <a:srgbClr val="0070C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3410E36-4BFC-4C95-969A-39EC3CCC7389}"/>
              </a:ext>
            </a:extLst>
          </p:cNvPr>
          <p:cNvSpPr/>
          <p:nvPr/>
        </p:nvSpPr>
        <p:spPr>
          <a:xfrm>
            <a:off x="8677291" y="5408933"/>
            <a:ext cx="2609818" cy="369332"/>
          </a:xfrm>
          <a:prstGeom prst="rect">
            <a:avLst/>
          </a:prstGeom>
        </p:spPr>
        <p:txBody>
          <a:bodyPr wrap="non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Giao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diện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trên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điện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thoại</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E78C8342-D61A-4841-9E6A-EF64C572B7BD}"/>
              </a:ext>
            </a:extLst>
          </p:cNvPr>
          <p:cNvSpPr/>
          <p:nvPr/>
        </p:nvSpPr>
        <p:spPr>
          <a:xfrm>
            <a:off x="3082645" y="5473693"/>
            <a:ext cx="1574726" cy="369332"/>
          </a:xfrm>
          <a:prstGeom prst="rect">
            <a:avLst/>
          </a:prstGeom>
        </p:spPr>
        <p:txBody>
          <a:bodyPr wrap="non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Giao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diện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web</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EAE82BEA-57F1-469C-A6C4-D8FEEE9D8E16}"/>
              </a:ext>
            </a:extLst>
          </p:cNvPr>
          <p:cNvPicPr/>
          <p:nvPr/>
        </p:nvPicPr>
        <p:blipFill>
          <a:blip r:embed="rId4"/>
          <a:stretch>
            <a:fillRect/>
          </a:stretch>
        </p:blipFill>
        <p:spPr>
          <a:xfrm>
            <a:off x="550677" y="1691341"/>
            <a:ext cx="7306390" cy="3602029"/>
          </a:xfrm>
          <a:prstGeom prst="rect">
            <a:avLst/>
          </a:prstGeom>
          <a:ln>
            <a:solidFill>
              <a:schemeClr val="accent1"/>
            </a:solidFill>
          </a:ln>
        </p:spPr>
      </p:pic>
      <p:pic>
        <p:nvPicPr>
          <p:cNvPr id="13" name="Picture 12">
            <a:extLst>
              <a:ext uri="{FF2B5EF4-FFF2-40B4-BE49-F238E27FC236}">
                <a16:creationId xmlns:a16="http://schemas.microsoft.com/office/drawing/2014/main" id="{9EC8B44F-F4E7-4C52-9E50-B1FBA799C22E}"/>
              </a:ext>
            </a:extLst>
          </p:cNvPr>
          <p:cNvPicPr/>
          <p:nvPr/>
        </p:nvPicPr>
        <p:blipFill>
          <a:blip r:embed="rId5"/>
          <a:stretch>
            <a:fillRect/>
          </a:stretch>
        </p:blipFill>
        <p:spPr>
          <a:xfrm>
            <a:off x="8794846" y="1684597"/>
            <a:ext cx="2374708" cy="3602029"/>
          </a:xfrm>
          <a:prstGeom prst="rect">
            <a:avLst/>
          </a:prstGeom>
          <a:ln>
            <a:solidFill>
              <a:schemeClr val="accent1"/>
            </a:solidFill>
          </a:ln>
        </p:spPr>
      </p:pic>
    </p:spTree>
    <p:extLst>
      <p:ext uri="{BB962C8B-B14F-4D97-AF65-F5344CB8AC3E}">
        <p14:creationId xmlns:p14="http://schemas.microsoft.com/office/powerpoint/2010/main" val="2149365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35</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5365571"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tin </a:t>
            </a:r>
            <a:r>
              <a:rPr lang="en-US" sz="2400" b="1" dirty="0" err="1">
                <a:solidFill>
                  <a:srgbClr val="0070C0"/>
                </a:solidFill>
                <a:latin typeface="Arial" panose="020B0604020202020204" pitchFamily="34" charset="0"/>
                <a:cs typeface="Arial" panose="020B0604020202020204" pitchFamily="34" charset="0"/>
              </a:rPr>
              <a:t>hỗ</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trợ</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đến</a:t>
            </a:r>
            <a:r>
              <a:rPr lang="en-US" sz="2400" b="1" dirty="0">
                <a:solidFill>
                  <a:srgbClr val="0070C0"/>
                </a:solidFill>
                <a:latin typeface="Arial" panose="020B0604020202020204" pitchFamily="34" charset="0"/>
                <a:cs typeface="Arial" panose="020B0604020202020204" pitchFamily="34" charset="0"/>
              </a:rPr>
              <a:t> ng</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dùng</a:t>
            </a:r>
            <a:endParaRPr lang="en-US" sz="2400" b="1" dirty="0">
              <a:solidFill>
                <a:srgbClr val="0070C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B405DA04-E5DB-440B-8E8C-F16E0B784111}"/>
                  </a:ext>
                </a:extLst>
              </p:cNvPr>
              <p:cNvGraphicFramePr>
                <a:graphicFrameLocks noGrp="1"/>
              </p:cNvGraphicFramePr>
              <p:nvPr>
                <p:extLst>
                  <p:ext uri="{D42A27DB-BD31-4B8C-83A1-F6EECF244321}">
                    <p14:modId xmlns:p14="http://schemas.microsoft.com/office/powerpoint/2010/main" val="2901759822"/>
                  </p:ext>
                </p:extLst>
              </p:nvPr>
            </p:nvGraphicFramePr>
            <p:xfrm>
              <a:off x="458868" y="1607872"/>
              <a:ext cx="11601514" cy="4711186"/>
            </p:xfrm>
            <a:graphic>
              <a:graphicData uri="http://schemas.openxmlformats.org/drawingml/2006/table">
                <a:tbl>
                  <a:tblPr firstRow="1" firstCol="1" lastRow="1" lastCol="1" bandRow="1" bandCol="1"/>
                  <a:tblGrid>
                    <a:gridCol w="538453">
                      <a:extLst>
                        <a:ext uri="{9D8B030D-6E8A-4147-A177-3AD203B41FA5}">
                          <a16:colId xmlns:a16="http://schemas.microsoft.com/office/drawing/2014/main" val="1739845728"/>
                        </a:ext>
                      </a:extLst>
                    </a:gridCol>
                    <a:gridCol w="1559612">
                      <a:extLst>
                        <a:ext uri="{9D8B030D-6E8A-4147-A177-3AD203B41FA5}">
                          <a16:colId xmlns:a16="http://schemas.microsoft.com/office/drawing/2014/main" val="430501988"/>
                        </a:ext>
                      </a:extLst>
                    </a:gridCol>
                    <a:gridCol w="1185334">
                      <a:extLst>
                        <a:ext uri="{9D8B030D-6E8A-4147-A177-3AD203B41FA5}">
                          <a16:colId xmlns:a16="http://schemas.microsoft.com/office/drawing/2014/main" val="3498135516"/>
                        </a:ext>
                      </a:extLst>
                    </a:gridCol>
                    <a:gridCol w="1608666">
                      <a:extLst>
                        <a:ext uri="{9D8B030D-6E8A-4147-A177-3AD203B41FA5}">
                          <a16:colId xmlns:a16="http://schemas.microsoft.com/office/drawing/2014/main" val="257396480"/>
                        </a:ext>
                      </a:extLst>
                    </a:gridCol>
                    <a:gridCol w="2353734">
                      <a:extLst>
                        <a:ext uri="{9D8B030D-6E8A-4147-A177-3AD203B41FA5}">
                          <a16:colId xmlns:a16="http://schemas.microsoft.com/office/drawing/2014/main" val="2635806845"/>
                        </a:ext>
                      </a:extLst>
                    </a:gridCol>
                    <a:gridCol w="4355715">
                      <a:extLst>
                        <a:ext uri="{9D8B030D-6E8A-4147-A177-3AD203B41FA5}">
                          <a16:colId xmlns:a16="http://schemas.microsoft.com/office/drawing/2014/main" val="1083137182"/>
                        </a:ext>
                      </a:extLst>
                    </a:gridCol>
                  </a:tblGrid>
                  <a:tr h="0">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TT</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solidFill>
                          <a:schemeClr val="accent6">
                            <a:lumMod val="40000"/>
                            <a:lumOff val="60000"/>
                          </a:schemeClr>
                        </a:solidFill>
                      </a:tcPr>
                    </a:tc>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THÔNG SỐ</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solidFill>
                          <a:schemeClr val="accent6">
                            <a:lumMod val="40000"/>
                            <a:lumOff val="60000"/>
                          </a:schemeClr>
                        </a:solidFill>
                      </a:tcPr>
                    </a:tc>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ĐƠN VỊ</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solidFill>
                          <a:schemeClr val="accent6">
                            <a:lumMod val="40000"/>
                            <a:lumOff val="60000"/>
                          </a:schemeClr>
                        </a:solidFill>
                      </a:tcPr>
                    </a:tc>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GIÁ TRỊ</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solidFill>
                          <a:schemeClr val="accent6">
                            <a:lumMod val="40000"/>
                            <a:lumOff val="60000"/>
                          </a:schemeClr>
                        </a:solidFill>
                      </a:tcPr>
                    </a:tc>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CẢNH BÁO</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nchor="ctr">
                        <a:solidFill>
                          <a:schemeClr val="accent6">
                            <a:lumMod val="40000"/>
                            <a:lumOff val="60000"/>
                          </a:schemeClr>
                        </a:solidFill>
                      </a:tcPr>
                    </a:tc>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CHỈ DẪN</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nchor="ctr">
                        <a:solidFill>
                          <a:schemeClr val="accent6">
                            <a:lumMod val="40000"/>
                            <a:lumOff val="60000"/>
                          </a:schemeClr>
                        </a:solidFill>
                      </a:tcPr>
                    </a:tc>
                    <a:extLst>
                      <a:ext uri="{0D108BD9-81ED-4DB2-BD59-A6C34878D82A}">
                        <a16:rowId xmlns:a16="http://schemas.microsoft.com/office/drawing/2014/main" val="2219151620"/>
                      </a:ext>
                    </a:extLst>
                  </a:tr>
                  <a:tr h="307616">
                    <a:tc rowSpan="2">
                      <a:txBody>
                        <a:bodyPr/>
                        <a:lstStyle/>
                        <a:p>
                          <a:pPr marL="0" marR="0" algn="ctr">
                            <a:lnSpc>
                              <a:spcPct val="107000"/>
                            </a:lnSpc>
                            <a:spcBef>
                              <a:spcPts val="300"/>
                            </a:spcBef>
                            <a:spcAft>
                              <a:spcPts val="300"/>
                            </a:spcAft>
                          </a:pPr>
                          <a:r>
                            <a:rPr lang="en-US" sz="1600">
                              <a:effectLst/>
                            </a:rPr>
                            <a:t>1</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rowSpan="2">
                      <a:txBody>
                        <a:bodyPr/>
                        <a:lstStyle/>
                        <a:p>
                          <a:pPr marL="0" marR="0" algn="l">
                            <a:lnSpc>
                              <a:spcPct val="107000"/>
                            </a:lnSpc>
                            <a:spcBef>
                              <a:spcPts val="300"/>
                            </a:spcBef>
                            <a:spcAft>
                              <a:spcPts val="300"/>
                            </a:spcAft>
                          </a:pPr>
                          <a:r>
                            <a:rPr lang="en-US" sz="1600" dirty="0" err="1">
                              <a:effectLst/>
                            </a:rPr>
                            <a:t>Ôxy</a:t>
                          </a:r>
                          <a:r>
                            <a:rPr lang="en-US" sz="1600" dirty="0">
                              <a:effectLst/>
                            </a:rPr>
                            <a:t> </a:t>
                          </a:r>
                          <a:r>
                            <a:rPr lang="en-US" sz="1600" dirty="0" err="1">
                              <a:effectLst/>
                            </a:rPr>
                            <a:t>hoà</a:t>
                          </a:r>
                          <a:r>
                            <a:rPr lang="en-US" sz="1600" dirty="0">
                              <a:effectLst/>
                            </a:rPr>
                            <a:t> tan (DO)</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rowSpan="2">
                      <a:txBody>
                        <a:bodyPr/>
                        <a:lstStyle/>
                        <a:p>
                          <a:pPr marL="0" marR="0" algn="ctr">
                            <a:lnSpc>
                              <a:spcPct val="107000"/>
                            </a:lnSpc>
                            <a:spcBef>
                              <a:spcPts val="300"/>
                            </a:spcBef>
                            <a:spcAft>
                              <a:spcPts val="300"/>
                            </a:spcAft>
                          </a:pPr>
                          <a:r>
                            <a:rPr lang="en-US" sz="1600" dirty="0">
                              <a:effectLst/>
                            </a:rPr>
                            <a:t>mg/l</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ctr">
                            <a:lnSpc>
                              <a:spcPct val="107000"/>
                            </a:lnSpc>
                            <a:spcBef>
                              <a:spcPts val="300"/>
                            </a:spcBef>
                            <a:spcAft>
                              <a:spcPts val="300"/>
                            </a:spcAft>
                          </a:pPr>
                          <a:r>
                            <a:rPr lang="da-DK" sz="1600" dirty="0">
                              <a:effectLst/>
                            </a:rPr>
                            <a:t>&lt; 3,5</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da-DK" sz="1600" dirty="0">
                              <a:effectLst/>
                            </a:rPr>
                            <a:t>Nồng độ oxi hòa tan thấp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en-US" sz="1600" dirty="0" err="1">
                              <a:effectLst/>
                            </a:rPr>
                            <a:t>Bổ</a:t>
                          </a:r>
                          <a:r>
                            <a:rPr lang="en-US" sz="1600" dirty="0">
                              <a:effectLst/>
                            </a:rPr>
                            <a:t> sung </a:t>
                          </a:r>
                          <a:r>
                            <a:rPr lang="en-US" sz="1600" dirty="0" err="1">
                              <a:effectLst/>
                            </a:rPr>
                            <a:t>khí</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extLst>
                      <a:ext uri="{0D108BD9-81ED-4DB2-BD59-A6C34878D82A}">
                        <a16:rowId xmlns:a16="http://schemas.microsoft.com/office/drawing/2014/main" val="1592990261"/>
                      </a:ext>
                    </a:extLst>
                  </a:tr>
                  <a:tr h="1498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a:effectLst/>
                            </a:rPr>
                            <a:t>&gt; 10</a:t>
                          </a:r>
                          <a:endParaRPr lang="en-US" sz="1600" b="1">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da-DK" sz="1600">
                              <a:effectLst/>
                            </a:rPr>
                            <a:t>Nồng độ oxi hòa tan cao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en-US" sz="1600">
                              <a:effectLst/>
                            </a:rPr>
                            <a:t>Tắt máy cấp khí</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extLst>
                      <a:ext uri="{0D108BD9-81ED-4DB2-BD59-A6C34878D82A}">
                        <a16:rowId xmlns:a16="http://schemas.microsoft.com/office/drawing/2014/main" val="3543529179"/>
                      </a:ext>
                    </a:extLst>
                  </a:tr>
                  <a:tr h="149836">
                    <a:tc rowSpan="2">
                      <a:txBody>
                        <a:bodyPr/>
                        <a:lstStyle/>
                        <a:p>
                          <a:pPr marL="0" marR="0" algn="ctr">
                            <a:lnSpc>
                              <a:spcPct val="107000"/>
                            </a:lnSpc>
                            <a:spcBef>
                              <a:spcPts val="300"/>
                            </a:spcBef>
                            <a:spcAft>
                              <a:spcPts val="300"/>
                            </a:spcAft>
                          </a:pPr>
                          <a:r>
                            <a:rPr lang="en-US" sz="1600" dirty="0">
                              <a:effectLst/>
                            </a:rPr>
                            <a:t>2</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solidFill>
                          <a:schemeClr val="bg1">
                            <a:lumMod val="95000"/>
                          </a:schemeClr>
                        </a:solidFill>
                      </a:tcPr>
                    </a:tc>
                    <a:tc rowSpan="2">
                      <a:txBody>
                        <a:bodyPr/>
                        <a:lstStyle/>
                        <a:p>
                          <a:pPr marL="0" marR="0" algn="l">
                            <a:lnSpc>
                              <a:spcPct val="107000"/>
                            </a:lnSpc>
                            <a:spcBef>
                              <a:spcPts val="300"/>
                            </a:spcBef>
                            <a:spcAft>
                              <a:spcPts val="300"/>
                            </a:spcAft>
                          </a:pPr>
                          <a:r>
                            <a:rPr lang="en-US" sz="1600" dirty="0">
                              <a:effectLst/>
                            </a:rPr>
                            <a:t>pH</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rowSpan="2">
                      <a:txBody>
                        <a:bodyPr/>
                        <a:lstStyle/>
                        <a:p>
                          <a:pPr marL="0" marR="0" algn="ctr">
                            <a:lnSpc>
                              <a:spcPct val="107000"/>
                            </a:lnSpc>
                            <a:spcBef>
                              <a:spcPts val="300"/>
                            </a:spcBef>
                            <a:spcAft>
                              <a:spcPts val="300"/>
                            </a:spcAft>
                          </a:pPr>
                          <a:r>
                            <a:rPr lang="en-US" sz="1600" dirty="0">
                              <a:effectLst/>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ctr">
                            <a:lnSpc>
                              <a:spcPct val="107000"/>
                            </a:lnSpc>
                            <a:spcBef>
                              <a:spcPts val="300"/>
                            </a:spcBef>
                            <a:spcAft>
                              <a:spcPts val="300"/>
                            </a:spcAft>
                          </a:pPr>
                          <a:r>
                            <a:rPr lang="en-US" sz="1600" dirty="0">
                              <a:effectLst/>
                            </a:rPr>
                            <a:t>&lt; 7</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spcBef>
                              <a:spcPts val="300"/>
                            </a:spcBef>
                            <a:spcAft>
                              <a:spcPts val="300"/>
                            </a:spcAft>
                          </a:pPr>
                          <a:r>
                            <a:rPr lang="en-US" sz="1600" dirty="0">
                              <a:effectLst/>
                            </a:rPr>
                            <a:t>pH </a:t>
                          </a:r>
                          <a:r>
                            <a:rPr lang="en-US" sz="1600" dirty="0" err="1">
                              <a:effectLst/>
                            </a:rPr>
                            <a:t>thấp</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spcBef>
                              <a:spcPts val="300"/>
                            </a:spcBef>
                            <a:spcAft>
                              <a:spcPts val="300"/>
                            </a:spcAft>
                          </a:pPr>
                          <a:r>
                            <a:rPr lang="en-US" sz="1600" dirty="0" err="1">
                              <a:effectLst/>
                            </a:rPr>
                            <a:t>Đánh</a:t>
                          </a:r>
                          <a:r>
                            <a:rPr lang="en-US" sz="1600" dirty="0">
                              <a:effectLst/>
                            </a:rPr>
                            <a:t> </a:t>
                          </a:r>
                          <a:r>
                            <a:rPr lang="en-US" sz="1600" dirty="0" err="1">
                              <a:effectLst/>
                            </a:rPr>
                            <a:t>nước</a:t>
                          </a:r>
                          <a:r>
                            <a:rPr lang="en-US" sz="1600" dirty="0">
                              <a:effectLst/>
                            </a:rPr>
                            <a:t> </a:t>
                          </a:r>
                          <a:r>
                            <a:rPr lang="en-US" sz="1600" dirty="0" err="1">
                              <a:effectLst/>
                            </a:rPr>
                            <a:t>vôi</a:t>
                          </a:r>
                          <a:r>
                            <a:rPr lang="en-US" sz="1600" dirty="0">
                              <a:effectLst/>
                            </a:rPr>
                            <a:t> </a:t>
                          </a:r>
                          <a:r>
                            <a:rPr lang="en-US" sz="1600" dirty="0" err="1">
                              <a:effectLst/>
                            </a:rPr>
                            <a:t>trong</a:t>
                          </a:r>
                          <a:r>
                            <a:rPr lang="en-US" sz="1600" dirty="0">
                              <a:effectLst/>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extLst>
                      <a:ext uri="{0D108BD9-81ED-4DB2-BD59-A6C34878D82A}">
                        <a16:rowId xmlns:a16="http://schemas.microsoft.com/office/drawing/2014/main" val="3202199876"/>
                      </a:ext>
                    </a:extLst>
                  </a:tr>
                  <a:tr h="1498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en-US" sz="1600" dirty="0">
                              <a:effectLst/>
                            </a:rPr>
                            <a:t>&gt; 8.2</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pPr>
                          <a:r>
                            <a:rPr lang="en-US" sz="1600" dirty="0">
                              <a:effectLst/>
                            </a:rPr>
                            <a:t>pH </a:t>
                          </a:r>
                          <a:r>
                            <a:rPr lang="en-US" sz="1600" dirty="0" err="1">
                              <a:effectLst/>
                            </a:rPr>
                            <a:t>cao</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pPr>
                          <a:r>
                            <a:rPr lang="en-US" sz="1600" dirty="0" err="1">
                              <a:effectLst/>
                            </a:rPr>
                            <a:t>Đánh</a:t>
                          </a:r>
                          <a:r>
                            <a:rPr lang="en-US" sz="1600" dirty="0">
                              <a:effectLst/>
                            </a:rPr>
                            <a:t> </a:t>
                          </a:r>
                          <a:r>
                            <a:rPr lang="en-US" sz="1600" dirty="0" err="1">
                              <a:effectLst/>
                            </a:rPr>
                            <a:t>mật</a:t>
                          </a:r>
                          <a:r>
                            <a:rPr lang="en-US" sz="1600" dirty="0">
                              <a:effectLst/>
                            </a:rPr>
                            <a:t> </a:t>
                          </a:r>
                          <a:r>
                            <a:rPr lang="en-US" sz="1600" dirty="0" err="1">
                              <a:effectLst/>
                            </a:rPr>
                            <a:t>gỉ</a:t>
                          </a:r>
                          <a:r>
                            <a:rPr lang="en-US" sz="1600" dirty="0">
                              <a:effectLst/>
                            </a:rPr>
                            <a:t> </a:t>
                          </a:r>
                          <a:r>
                            <a:rPr lang="en-US" sz="1600" dirty="0" err="1">
                              <a:effectLst/>
                            </a:rPr>
                            <a:t>đường</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extLst>
                      <a:ext uri="{0D108BD9-81ED-4DB2-BD59-A6C34878D82A}">
                        <a16:rowId xmlns:a16="http://schemas.microsoft.com/office/drawing/2014/main" val="4141300254"/>
                      </a:ext>
                    </a:extLst>
                  </a:tr>
                  <a:tr h="307616">
                    <a:tc rowSpan="2">
                      <a:txBody>
                        <a:bodyPr/>
                        <a:lstStyle/>
                        <a:p>
                          <a:pPr marL="0" marR="0" algn="ctr">
                            <a:lnSpc>
                              <a:spcPct val="107000"/>
                            </a:lnSpc>
                            <a:spcBef>
                              <a:spcPts val="300"/>
                            </a:spcBef>
                            <a:spcAft>
                              <a:spcPts val="300"/>
                            </a:spcAft>
                          </a:pPr>
                          <a:r>
                            <a:rPr lang="en-US" sz="1600">
                              <a:effectLst/>
                            </a:rPr>
                            <a:t>3</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tc>
                    <a:tc rowSpan="2">
                      <a:txBody>
                        <a:bodyPr/>
                        <a:lstStyle/>
                        <a:p>
                          <a:pPr marL="0" marR="0" algn="l">
                            <a:lnSpc>
                              <a:spcPct val="107000"/>
                            </a:lnSpc>
                            <a:spcBef>
                              <a:spcPts val="300"/>
                            </a:spcBef>
                            <a:spcAft>
                              <a:spcPts val="300"/>
                            </a:spcAft>
                          </a:pPr>
                          <a:r>
                            <a:rPr lang="en-US" sz="1600" dirty="0" err="1">
                              <a:effectLst/>
                            </a:rPr>
                            <a:t>Độ</a:t>
                          </a:r>
                          <a:r>
                            <a:rPr lang="en-US" sz="1600" dirty="0">
                              <a:effectLst/>
                            </a:rPr>
                            <a:t> </a:t>
                          </a:r>
                          <a:r>
                            <a:rPr lang="en-US" sz="1600" dirty="0" err="1">
                              <a:effectLst/>
                            </a:rPr>
                            <a:t>mặn</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rowSpan="2">
                      <a:txBody>
                        <a:bodyPr/>
                        <a:lstStyle/>
                        <a:p>
                          <a:pPr marL="0" marR="0" algn="ctr">
                            <a:lnSpc>
                              <a:spcPct val="107000"/>
                            </a:lnSpc>
                            <a:spcBef>
                              <a:spcPts val="300"/>
                            </a:spcBef>
                            <a:spcAft>
                              <a:spcPts val="300"/>
                            </a:spcAft>
                          </a:pPr>
                          <a14:m>
                            <m:oMathPara xmlns:m="http://schemas.openxmlformats.org/officeDocument/2006/math">
                              <m:oMathParaPr>
                                <m:jc m:val="centerGroup"/>
                              </m:oMathParaPr>
                              <m:oMath xmlns:m="http://schemas.openxmlformats.org/officeDocument/2006/math">
                                <m:f>
                                  <m:fPr>
                                    <m:type m:val="skw"/>
                                    <m:ctrlPr>
                                      <a:rPr lang="en-US" sz="1600">
                                        <a:effectLst/>
                                      </a:rPr>
                                    </m:ctrlPr>
                                  </m:fPr>
                                  <m:num>
                                    <m:r>
                                      <a:rPr lang="en-US" sz="1600">
                                        <a:effectLst/>
                                      </a:rPr>
                                      <m:t>0</m:t>
                                    </m:r>
                                  </m:num>
                                  <m:den>
                                    <m:r>
                                      <a:rPr lang="en-US" sz="1600">
                                        <a:effectLst/>
                                      </a:rPr>
                                      <m:t>00</m:t>
                                    </m:r>
                                  </m:den>
                                </m:f>
                              </m:oMath>
                            </m:oMathPara>
                          </a14:m>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ctr">
                            <a:lnSpc>
                              <a:spcPct val="107000"/>
                            </a:lnSpc>
                            <a:spcBef>
                              <a:spcPts val="300"/>
                            </a:spcBef>
                            <a:spcAft>
                              <a:spcPts val="300"/>
                            </a:spcAft>
                          </a:pPr>
                          <a:r>
                            <a:rPr lang="da-DK" sz="1600" dirty="0">
                              <a:effectLst/>
                            </a:rPr>
                            <a:t>&lt; 5</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en-US" sz="1600" dirty="0" err="1">
                              <a:effectLst/>
                            </a:rPr>
                            <a:t>Độ</a:t>
                          </a:r>
                          <a:r>
                            <a:rPr lang="en-US" sz="1600" dirty="0">
                              <a:effectLst/>
                            </a:rPr>
                            <a:t> </a:t>
                          </a:r>
                          <a:r>
                            <a:rPr lang="en-US" sz="1600" dirty="0" err="1">
                              <a:effectLst/>
                            </a:rPr>
                            <a:t>mặn</a:t>
                          </a:r>
                          <a:r>
                            <a:rPr lang="en-US" sz="1600" dirty="0">
                              <a:effectLst/>
                            </a:rPr>
                            <a:t> </a:t>
                          </a:r>
                          <a:r>
                            <a:rPr lang="en-US" sz="1600" dirty="0" err="1">
                              <a:effectLst/>
                            </a:rPr>
                            <a:t>thấp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en-US" sz="1600" dirty="0" err="1">
                              <a:effectLst/>
                            </a:rPr>
                            <a:t>Bổ</a:t>
                          </a:r>
                          <a:r>
                            <a:rPr lang="en-US" sz="1600" dirty="0">
                              <a:effectLst/>
                            </a:rPr>
                            <a:t> sung </a:t>
                          </a:r>
                          <a:r>
                            <a:rPr lang="en-US" sz="1600" dirty="0" err="1">
                              <a:effectLst/>
                            </a:rPr>
                            <a:t>muối</a:t>
                          </a:r>
                          <a:r>
                            <a:rPr lang="en-US" sz="1600" dirty="0">
                              <a:effectLst/>
                            </a:rPr>
                            <a:t> </a:t>
                          </a:r>
                          <a:r>
                            <a:rPr lang="en-US" sz="1600" dirty="0" err="1">
                              <a:effectLst/>
                            </a:rPr>
                            <a:t>ăn</a:t>
                          </a:r>
                          <a:r>
                            <a:rPr lang="en-US" sz="1600" dirty="0">
                              <a:effectLst/>
                            </a:rPr>
                            <a:t> </a:t>
                          </a:r>
                          <a:r>
                            <a:rPr lang="en-US" sz="1600" dirty="0" err="1">
                              <a:effectLst/>
                            </a:rPr>
                            <a:t>và</a:t>
                          </a:r>
                          <a:r>
                            <a:rPr lang="en-US" sz="1600" dirty="0">
                              <a:effectLst/>
                            </a:rPr>
                            <a:t> </a:t>
                          </a:r>
                          <a:r>
                            <a:rPr lang="en-US" sz="1600" dirty="0" err="1">
                              <a:effectLst/>
                            </a:rPr>
                            <a:t>khoáng</a:t>
                          </a:r>
                          <a:r>
                            <a:rPr lang="en-US" sz="1600" dirty="0">
                              <a:effectLst/>
                            </a:rPr>
                            <a:t> </a:t>
                          </a:r>
                          <a:r>
                            <a:rPr lang="en-US" sz="1600" dirty="0" err="1">
                              <a:effectLst/>
                            </a:rPr>
                            <a:t>chất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extLst>
                      <a:ext uri="{0D108BD9-81ED-4DB2-BD59-A6C34878D82A}">
                        <a16:rowId xmlns:a16="http://schemas.microsoft.com/office/drawing/2014/main" val="696130425"/>
                      </a:ext>
                    </a:extLst>
                  </a:tr>
                  <a:tr h="1498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a:effectLst/>
                            </a:rPr>
                            <a:t>&gt; 25</a:t>
                          </a:r>
                          <a:endParaRPr lang="en-US" sz="1600" b="1">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en-US" sz="1600" dirty="0" err="1">
                              <a:effectLst/>
                            </a:rPr>
                            <a:t>Độ</a:t>
                          </a:r>
                          <a:r>
                            <a:rPr lang="en-US" sz="1600" dirty="0">
                              <a:effectLst/>
                            </a:rPr>
                            <a:t> </a:t>
                          </a:r>
                          <a:r>
                            <a:rPr lang="en-US" sz="1600" dirty="0" err="1">
                              <a:effectLst/>
                            </a:rPr>
                            <a:t>mặn</a:t>
                          </a:r>
                          <a:r>
                            <a:rPr lang="en-US" sz="1600" dirty="0">
                              <a:effectLst/>
                            </a:rPr>
                            <a:t> </a:t>
                          </a:r>
                          <a:r>
                            <a:rPr lang="en-US" sz="1600" dirty="0" err="1">
                              <a:effectLst/>
                            </a:rPr>
                            <a:t>cao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en-US" sz="1600">
                              <a:effectLst/>
                            </a:rPr>
                            <a:t>Pha thêm nước ngọt.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extLst>
                      <a:ext uri="{0D108BD9-81ED-4DB2-BD59-A6C34878D82A}">
                        <a16:rowId xmlns:a16="http://schemas.microsoft.com/office/drawing/2014/main" val="905768386"/>
                      </a:ext>
                    </a:extLst>
                  </a:tr>
                  <a:tr h="239235">
                    <a:tc rowSpan="2">
                      <a:txBody>
                        <a:bodyPr/>
                        <a:lstStyle/>
                        <a:p>
                          <a:pPr marL="0" marR="0" algn="ctr">
                            <a:lnSpc>
                              <a:spcPct val="107000"/>
                            </a:lnSpc>
                            <a:spcBef>
                              <a:spcPts val="300"/>
                            </a:spcBef>
                            <a:spcAft>
                              <a:spcPts val="300"/>
                            </a:spcAft>
                          </a:pPr>
                          <a:r>
                            <a:rPr lang="en-US" sz="1600" dirty="0">
                              <a:effectLst/>
                            </a:rPr>
                            <a:t>4</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solidFill>
                          <a:schemeClr val="bg1">
                            <a:lumMod val="95000"/>
                          </a:schemeClr>
                        </a:solidFill>
                      </a:tcPr>
                    </a:tc>
                    <a:tc rowSpan="2">
                      <a:txBody>
                        <a:bodyPr/>
                        <a:lstStyle/>
                        <a:p>
                          <a:pPr marL="0" marR="0" algn="l">
                            <a:lnSpc>
                              <a:spcPct val="107000"/>
                            </a:lnSpc>
                            <a:spcBef>
                              <a:spcPts val="300"/>
                            </a:spcBef>
                            <a:spcAft>
                              <a:spcPts val="300"/>
                            </a:spcAft>
                          </a:pPr>
                          <a:r>
                            <a:rPr lang="en-US" sz="1600" dirty="0" err="1">
                              <a:effectLst/>
                            </a:rPr>
                            <a:t>Độ</a:t>
                          </a:r>
                          <a:r>
                            <a:rPr lang="en-US" sz="1600" dirty="0">
                              <a:effectLst/>
                            </a:rPr>
                            <a:t> </a:t>
                          </a:r>
                          <a:r>
                            <a:rPr lang="en-US" sz="1600" dirty="0" err="1">
                              <a:effectLst/>
                            </a:rPr>
                            <a:t>kiềm</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rowSpan="2">
                      <a:txBody>
                        <a:bodyPr/>
                        <a:lstStyle/>
                        <a:p>
                          <a:pPr marL="0" marR="0" algn="ctr">
                            <a:lnSpc>
                              <a:spcPct val="107000"/>
                            </a:lnSpc>
                            <a:spcBef>
                              <a:spcPts val="300"/>
                            </a:spcBef>
                            <a:spcAft>
                              <a:spcPts val="300"/>
                            </a:spcAft>
                          </a:pPr>
                          <a:r>
                            <a:rPr lang="pt-BR" sz="1600" dirty="0">
                              <a:effectLst/>
                            </a:rPr>
                            <a:t>mg/l</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ctr">
                            <a:lnSpc>
                              <a:spcPct val="107000"/>
                            </a:lnSpc>
                            <a:spcBef>
                              <a:spcPts val="300"/>
                            </a:spcBef>
                            <a:spcAft>
                              <a:spcPts val="300"/>
                            </a:spcAft>
                          </a:pPr>
                          <a:r>
                            <a:rPr lang="en-US" sz="1600" dirty="0">
                              <a:effectLst/>
                            </a:rPr>
                            <a:t>&lt; 60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pPr>
                          <a:r>
                            <a:rPr lang="en-US" sz="1600" dirty="0" err="1">
                              <a:effectLst/>
                            </a:rPr>
                            <a:t>Độ</a:t>
                          </a:r>
                          <a:r>
                            <a:rPr lang="en-US" sz="1600" dirty="0">
                              <a:effectLst/>
                            </a:rPr>
                            <a:t> </a:t>
                          </a:r>
                          <a:r>
                            <a:rPr lang="en-US" sz="1600" dirty="0" err="1">
                              <a:effectLst/>
                            </a:rPr>
                            <a:t>kiềm</a:t>
                          </a:r>
                          <a:r>
                            <a:rPr lang="en-US" sz="1600" dirty="0">
                              <a:effectLst/>
                            </a:rPr>
                            <a:t> </a:t>
                          </a:r>
                          <a:r>
                            <a:rPr lang="en-US" sz="1600" dirty="0" err="1">
                              <a:effectLst/>
                            </a:rPr>
                            <a:t>thấp</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pPr>
                          <a:r>
                            <a:rPr lang="en-US" sz="1600" dirty="0" err="1">
                              <a:effectLst/>
                            </a:rPr>
                            <a:t>Bổ</a:t>
                          </a:r>
                          <a:r>
                            <a:rPr lang="en-US" sz="1600" dirty="0">
                              <a:effectLst/>
                            </a:rPr>
                            <a:t> sung CaCO3, </a:t>
                          </a:r>
                          <a:r>
                            <a:rPr lang="en-US" sz="1600" dirty="0" err="1">
                              <a:effectLst/>
                            </a:rPr>
                            <a:t>dolomit</a:t>
                          </a:r>
                          <a:r>
                            <a:rPr lang="en-US" sz="1600" dirty="0">
                              <a:effectLst/>
                            </a:rPr>
                            <a:t> </a:t>
                          </a:r>
                          <a:r>
                            <a:rPr lang="en-US" sz="1600" dirty="0" err="1">
                              <a:effectLst/>
                            </a:rPr>
                            <a:t>và</a:t>
                          </a:r>
                          <a:r>
                            <a:rPr lang="en-US" sz="1600" dirty="0">
                              <a:effectLst/>
                            </a:rPr>
                            <a:t> </a:t>
                          </a:r>
                          <a:r>
                            <a:rPr lang="en-US" sz="1600" dirty="0" err="1">
                              <a:effectLst/>
                            </a:rPr>
                            <a:t>xô</a:t>
                          </a:r>
                          <a:r>
                            <a:rPr lang="en-US" sz="1600" dirty="0">
                              <a:effectLst/>
                            </a:rPr>
                            <a:t> </a:t>
                          </a:r>
                          <a:r>
                            <a:rPr lang="en-US" sz="1600" dirty="0" err="1">
                              <a:effectLst/>
                            </a:rPr>
                            <a:t>đa</a:t>
                          </a:r>
                          <a:r>
                            <a:rPr lang="en-US" sz="1600" dirty="0">
                              <a:effectLst/>
                            </a:rPr>
                            <a:t> (NaHCO3)</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extLst>
                      <a:ext uri="{0D108BD9-81ED-4DB2-BD59-A6C34878D82A}">
                        <a16:rowId xmlns:a16="http://schemas.microsoft.com/office/drawing/2014/main" val="97147665"/>
                      </a:ext>
                    </a:extLst>
                  </a:tr>
                  <a:tr h="1498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pPr>
                          <a:r>
                            <a:rPr lang="en-US" sz="1600" dirty="0">
                              <a:effectLst/>
                            </a:rPr>
                            <a:t>&gt; 180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pPr>
                          <a:r>
                            <a:rPr lang="en-US" sz="1600" dirty="0" err="1">
                              <a:effectLst/>
                            </a:rPr>
                            <a:t>Độ</a:t>
                          </a:r>
                          <a:r>
                            <a:rPr lang="en-US" sz="1600" dirty="0">
                              <a:effectLst/>
                            </a:rPr>
                            <a:t> </a:t>
                          </a:r>
                          <a:r>
                            <a:rPr lang="en-US" sz="1600" dirty="0" err="1">
                              <a:effectLst/>
                            </a:rPr>
                            <a:t>kiềm</a:t>
                          </a:r>
                          <a:r>
                            <a:rPr lang="en-US" sz="1600" dirty="0">
                              <a:effectLst/>
                            </a:rPr>
                            <a:t> </a:t>
                          </a:r>
                          <a:r>
                            <a:rPr lang="en-US" sz="1600" dirty="0" err="1">
                              <a:effectLst/>
                            </a:rPr>
                            <a:t>cao</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pPr>
                          <a:r>
                            <a:rPr lang="en-US" sz="1600" dirty="0" err="1">
                              <a:effectLst/>
                            </a:rPr>
                            <a:t>Pha</a:t>
                          </a:r>
                          <a:r>
                            <a:rPr lang="en-US" sz="1600" dirty="0">
                              <a:effectLst/>
                            </a:rPr>
                            <a:t> </a:t>
                          </a:r>
                          <a:r>
                            <a:rPr lang="en-US" sz="1600" dirty="0" err="1">
                              <a:effectLst/>
                            </a:rPr>
                            <a:t>thêm</a:t>
                          </a:r>
                          <a:r>
                            <a:rPr lang="en-US" sz="1600" dirty="0">
                              <a:effectLst/>
                            </a:rPr>
                            <a:t> </a:t>
                          </a:r>
                          <a:r>
                            <a:rPr lang="en-US" sz="1600" dirty="0" err="1">
                              <a:effectLst/>
                            </a:rPr>
                            <a:t>nước</a:t>
                          </a:r>
                          <a:r>
                            <a:rPr lang="en-US" sz="1600" dirty="0">
                              <a:effectLst/>
                            </a:rPr>
                            <a:t> </a:t>
                          </a:r>
                          <a:r>
                            <a:rPr lang="en-US" sz="1600" dirty="0" err="1">
                              <a:effectLst/>
                            </a:rPr>
                            <a:t>ngọt</a:t>
                          </a:r>
                          <a:r>
                            <a:rPr lang="en-US" sz="1600" dirty="0">
                              <a:effectLst/>
                            </a:rPr>
                            <a: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extLst>
                      <a:ext uri="{0D108BD9-81ED-4DB2-BD59-A6C34878D82A}">
                        <a16:rowId xmlns:a16="http://schemas.microsoft.com/office/drawing/2014/main" val="2531554884"/>
                      </a:ext>
                    </a:extLst>
                  </a:tr>
                  <a:tr h="307616">
                    <a:tc rowSpan="2">
                      <a:txBody>
                        <a:bodyPr/>
                        <a:lstStyle/>
                        <a:p>
                          <a:pPr marL="0" marR="0" algn="ctr">
                            <a:lnSpc>
                              <a:spcPct val="107000"/>
                            </a:lnSpc>
                            <a:spcBef>
                              <a:spcPts val="300"/>
                            </a:spcBef>
                            <a:spcAft>
                              <a:spcPts val="300"/>
                            </a:spcAft>
                          </a:pPr>
                          <a:r>
                            <a:rPr lang="en-US" sz="1600">
                              <a:effectLst/>
                            </a:rPr>
                            <a:t>5</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tc>
                    <a:tc rowSpan="2">
                      <a:txBody>
                        <a:bodyPr/>
                        <a:lstStyle/>
                        <a:p>
                          <a:pPr marL="0" marR="0" algn="l">
                            <a:lnSpc>
                              <a:spcPct val="107000"/>
                            </a:lnSpc>
                            <a:spcBef>
                              <a:spcPts val="300"/>
                            </a:spcBef>
                            <a:spcAft>
                              <a:spcPts val="300"/>
                            </a:spcAft>
                          </a:pPr>
                          <a:r>
                            <a:rPr lang="en-US" sz="1600" dirty="0" err="1">
                              <a:effectLst/>
                            </a:rPr>
                            <a:t>Độ</a:t>
                          </a:r>
                          <a:r>
                            <a:rPr lang="en-US" sz="1600" dirty="0">
                              <a:effectLst/>
                            </a:rPr>
                            <a:t> </a:t>
                          </a:r>
                          <a:r>
                            <a:rPr lang="en-US" sz="1600" dirty="0" err="1">
                              <a:effectLst/>
                            </a:rPr>
                            <a:t>trong</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rowSpan="2">
                      <a:txBody>
                        <a:bodyPr/>
                        <a:lstStyle/>
                        <a:p>
                          <a:pPr marL="0" marR="0" algn="ctr">
                            <a:lnSpc>
                              <a:spcPct val="107000"/>
                            </a:lnSpc>
                            <a:spcBef>
                              <a:spcPts val="300"/>
                            </a:spcBef>
                            <a:spcAft>
                              <a:spcPts val="300"/>
                            </a:spcAft>
                          </a:pPr>
                          <a:r>
                            <a:rPr lang="en-US" sz="1600">
                              <a:effectLst/>
                            </a:rPr>
                            <a:t>cm</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ctr">
                            <a:lnSpc>
                              <a:spcPct val="107000"/>
                            </a:lnSpc>
                            <a:spcBef>
                              <a:spcPts val="300"/>
                            </a:spcBef>
                            <a:spcAft>
                              <a:spcPts val="300"/>
                            </a:spcAft>
                          </a:pPr>
                          <a:r>
                            <a:rPr lang="da-DK" sz="1600" dirty="0">
                              <a:effectLst/>
                            </a:rPr>
                            <a:t>&gt; 50 </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da-DK" sz="1600" dirty="0">
                              <a:effectLst/>
                            </a:rPr>
                            <a:t>Độ trong cao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da-DK" sz="1600" dirty="0">
                              <a:effectLst/>
                            </a:rPr>
                            <a:t>Bổ sung các chất dinh dưỡng để tảo phát triển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tc>
                    <a:extLst>
                      <a:ext uri="{0D108BD9-81ED-4DB2-BD59-A6C34878D82A}">
                        <a16:rowId xmlns:a16="http://schemas.microsoft.com/office/drawing/2014/main" val="4179000815"/>
                      </a:ext>
                    </a:extLst>
                  </a:tr>
                  <a:tr h="46539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457200" marR="0" algn="ctr">
                            <a:lnSpc>
                              <a:spcPct val="107000"/>
                            </a:lnSpc>
                            <a:spcBef>
                              <a:spcPts val="300"/>
                            </a:spcBef>
                            <a:spcAft>
                              <a:spcPts val="300"/>
                            </a:spcAft>
                          </a:pPr>
                          <a:r>
                            <a:rPr lang="da-DK" sz="1600" dirty="0">
                              <a:effectLst/>
                            </a:rPr>
                            <a:t>&lt; 20</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da-DK" sz="1600" dirty="0">
                              <a:effectLst/>
                            </a:rPr>
                            <a:t>Độ trong thấp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en-US" sz="1600" dirty="0" err="1">
                              <a:effectLst/>
                            </a:rPr>
                            <a:t>Thay</a:t>
                          </a:r>
                          <a:r>
                            <a:rPr lang="en-US" sz="1600" dirty="0">
                              <a:effectLst/>
                            </a:rPr>
                            <a:t> </a:t>
                          </a:r>
                          <a:r>
                            <a:rPr lang="en-US" sz="1600" dirty="0" err="1">
                              <a:effectLst/>
                            </a:rPr>
                            <a:t>nước</a:t>
                          </a:r>
                          <a:r>
                            <a:rPr lang="en-US" sz="1600" dirty="0">
                              <a:effectLst/>
                            </a:rPr>
                            <a:t> </a:t>
                          </a:r>
                          <a:r>
                            <a:rPr lang="en-US" sz="1600" dirty="0" err="1">
                              <a:effectLst/>
                            </a:rPr>
                            <a:t>để</a:t>
                          </a:r>
                          <a:r>
                            <a:rPr lang="en-US" sz="1600" dirty="0">
                              <a:effectLst/>
                            </a:rPr>
                            <a:t> </a:t>
                          </a:r>
                          <a:r>
                            <a:rPr lang="en-US" sz="1600" dirty="0" err="1">
                              <a:effectLst/>
                            </a:rPr>
                            <a:t>loại</a:t>
                          </a:r>
                          <a:r>
                            <a:rPr lang="en-US" sz="1600" dirty="0">
                              <a:effectLst/>
                            </a:rPr>
                            <a:t> </a:t>
                          </a:r>
                          <a:r>
                            <a:rPr lang="en-US" sz="1600" dirty="0" err="1">
                              <a:effectLst/>
                            </a:rPr>
                            <a:t>bỏ</a:t>
                          </a:r>
                          <a:r>
                            <a:rPr lang="en-US" sz="1600" dirty="0">
                              <a:effectLst/>
                            </a:rPr>
                            <a:t> </a:t>
                          </a:r>
                          <a:r>
                            <a:rPr lang="en-US" sz="1600" dirty="0" err="1">
                              <a:effectLst/>
                            </a:rPr>
                            <a:t>bớt</a:t>
                          </a:r>
                          <a:r>
                            <a:rPr lang="en-US" sz="1600" dirty="0">
                              <a:effectLst/>
                            </a:rPr>
                            <a:t> </a:t>
                          </a:r>
                          <a:r>
                            <a:rPr lang="en-US" sz="1600" dirty="0" err="1">
                              <a:effectLst/>
                            </a:rPr>
                            <a:t>chất</a:t>
                          </a:r>
                          <a:r>
                            <a:rPr lang="en-US" sz="1600" dirty="0">
                              <a:effectLst/>
                            </a:rPr>
                            <a:t> </a:t>
                          </a:r>
                          <a:r>
                            <a:rPr lang="en-US" sz="1600" dirty="0" err="1">
                              <a:effectLst/>
                            </a:rPr>
                            <a:t>dinh</a:t>
                          </a:r>
                          <a:r>
                            <a:rPr lang="en-US" sz="1600" dirty="0">
                              <a:effectLst/>
                            </a:rPr>
                            <a:t> </a:t>
                          </a:r>
                          <a:r>
                            <a:rPr lang="en-US" sz="1600" dirty="0" err="1">
                              <a:effectLst/>
                            </a:rPr>
                            <a:t>dưỡng</a:t>
                          </a:r>
                          <a:r>
                            <a:rPr lang="en-US" sz="1600" dirty="0">
                              <a:effectLst/>
                            </a:rPr>
                            <a:t> </a:t>
                          </a:r>
                          <a:r>
                            <a:rPr lang="en-US" sz="1600" dirty="0" err="1">
                              <a:effectLst/>
                            </a:rPr>
                            <a:t>và</a:t>
                          </a:r>
                          <a:r>
                            <a:rPr lang="en-US" sz="1600" dirty="0">
                              <a:effectLst/>
                            </a:rPr>
                            <a:t> </a:t>
                          </a:r>
                          <a:r>
                            <a:rPr lang="en-US" sz="1600" dirty="0" err="1">
                              <a:effectLst/>
                            </a:rPr>
                            <a:t>loại</a:t>
                          </a:r>
                          <a:r>
                            <a:rPr lang="en-US" sz="1600" dirty="0">
                              <a:effectLst/>
                            </a:rPr>
                            <a:t> </a:t>
                          </a:r>
                          <a:r>
                            <a:rPr lang="en-US" sz="1600" dirty="0" err="1">
                              <a:effectLst/>
                            </a:rPr>
                            <a:t>bỏ</a:t>
                          </a:r>
                          <a:r>
                            <a:rPr lang="en-US" sz="1600" dirty="0">
                              <a:effectLst/>
                            </a:rPr>
                            <a:t> </a:t>
                          </a:r>
                          <a:r>
                            <a:rPr lang="en-US" sz="1600" dirty="0" err="1">
                              <a:effectLst/>
                            </a:rPr>
                            <a:t>bớt</a:t>
                          </a:r>
                          <a:r>
                            <a:rPr lang="en-US" sz="1600" dirty="0">
                              <a:effectLst/>
                            </a:rPr>
                            <a:t> </a:t>
                          </a:r>
                          <a:r>
                            <a:rPr lang="en-US" sz="1600" dirty="0" err="1">
                              <a:effectLst/>
                            </a:rPr>
                            <a:t>tảo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tc>
                    <a:extLst>
                      <a:ext uri="{0D108BD9-81ED-4DB2-BD59-A6C34878D82A}">
                        <a16:rowId xmlns:a16="http://schemas.microsoft.com/office/drawing/2014/main" val="277877645"/>
                      </a:ext>
                    </a:extLst>
                  </a:tr>
                  <a:tr h="307616">
                    <a:tc>
                      <a:txBody>
                        <a:bodyPr/>
                        <a:lstStyle/>
                        <a:p>
                          <a:pPr marL="0" marR="0" algn="ctr">
                            <a:lnSpc>
                              <a:spcPct val="107000"/>
                            </a:lnSpc>
                            <a:spcBef>
                              <a:spcPts val="300"/>
                            </a:spcBef>
                            <a:spcAft>
                              <a:spcPts val="300"/>
                            </a:spcAft>
                          </a:pPr>
                          <a:r>
                            <a:rPr lang="en-US" sz="1600" dirty="0">
                              <a:effectLst/>
                            </a:rPr>
                            <a:t>6</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solidFill>
                          <a:schemeClr val="bg1">
                            <a:lumMod val="95000"/>
                          </a:schemeClr>
                        </a:solidFill>
                      </a:tcPr>
                    </a:tc>
                    <a:tc>
                      <a:txBody>
                        <a:bodyPr/>
                        <a:lstStyle/>
                        <a:p>
                          <a:pPr marL="0" marR="0" algn="l">
                            <a:lnSpc>
                              <a:spcPct val="107000"/>
                            </a:lnSpc>
                            <a:spcBef>
                              <a:spcPts val="300"/>
                            </a:spcBef>
                            <a:spcAft>
                              <a:spcPts val="300"/>
                            </a:spcAft>
                          </a:pPr>
                          <a:r>
                            <a:rPr lang="en-US" sz="1600" dirty="0">
                              <a:effectLst/>
                            </a:rPr>
                            <a:t>NH</a:t>
                          </a:r>
                          <a:r>
                            <a:rPr lang="en-US" sz="1600" baseline="-25000" dirty="0">
                              <a:effectLst/>
                            </a:rPr>
                            <a:t>3</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ctr">
                            <a:lnSpc>
                              <a:spcPct val="107000"/>
                            </a:lnSpc>
                            <a:spcBef>
                              <a:spcPts val="300"/>
                            </a:spcBef>
                            <a:spcAft>
                              <a:spcPts val="300"/>
                            </a:spcAft>
                          </a:pPr>
                          <a:r>
                            <a:rPr lang="en-US" sz="1600">
                              <a:effectLst/>
                            </a:rPr>
                            <a:t>mg/l</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ctr">
                            <a:lnSpc>
                              <a:spcPct val="107000"/>
                            </a:lnSpc>
                            <a:spcBef>
                              <a:spcPts val="300"/>
                            </a:spcBef>
                            <a:spcAft>
                              <a:spcPts val="300"/>
                            </a:spcAft>
                          </a:pPr>
                          <a:r>
                            <a:rPr lang="en-US" sz="1600" dirty="0">
                              <a:effectLst/>
                            </a:rPr>
                            <a:t>&gt; 1,0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spcBef>
                              <a:spcPts val="300"/>
                            </a:spcBef>
                            <a:spcAft>
                              <a:spcPts val="300"/>
                            </a:spcAft>
                          </a:pPr>
                          <a:r>
                            <a:rPr lang="en-US" sz="1600" dirty="0">
                              <a:effectLst/>
                            </a:rPr>
                            <a:t>NH</a:t>
                          </a:r>
                          <a:r>
                            <a:rPr lang="en-US" sz="1600" baseline="-25000" dirty="0">
                              <a:effectLst/>
                            </a:rPr>
                            <a:t>3­­ ­</a:t>
                          </a:r>
                          <a:r>
                            <a:rPr lang="en-US" sz="1600" dirty="0" err="1">
                              <a:effectLst/>
                            </a:rPr>
                            <a:t>cao</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spcBef>
                              <a:spcPts val="300"/>
                            </a:spcBef>
                            <a:spcAft>
                              <a:spcPts val="300"/>
                            </a:spcAft>
                          </a:pPr>
                          <a:r>
                            <a:rPr lang="en-US" sz="1600" dirty="0" err="1">
                              <a:effectLst/>
                            </a:rPr>
                            <a:t>Tăng</a:t>
                          </a:r>
                          <a:r>
                            <a:rPr lang="en-US" sz="1600" dirty="0">
                              <a:effectLst/>
                            </a:rPr>
                            <a:t> </a:t>
                          </a:r>
                          <a:r>
                            <a:rPr lang="en-US" sz="1600" dirty="0" err="1">
                              <a:effectLst/>
                            </a:rPr>
                            <a:t>cường</a:t>
                          </a:r>
                          <a:r>
                            <a:rPr lang="en-US" sz="1600" dirty="0">
                              <a:effectLst/>
                            </a:rPr>
                            <a:t> </a:t>
                          </a:r>
                          <a:r>
                            <a:rPr lang="en-US" sz="1600" dirty="0" err="1">
                              <a:effectLst/>
                            </a:rPr>
                            <a:t>đánh</a:t>
                          </a:r>
                          <a:r>
                            <a:rPr lang="en-US" sz="1600" dirty="0">
                              <a:effectLst/>
                            </a:rPr>
                            <a:t> vi </a:t>
                          </a:r>
                          <a:r>
                            <a:rPr lang="en-US" sz="1600" dirty="0" err="1">
                              <a:effectLst/>
                            </a:rPr>
                            <a:t>sinh</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solidFill>
                          <a:schemeClr val="bg1">
                            <a:lumMod val="95000"/>
                          </a:schemeClr>
                        </a:solidFill>
                      </a:tcPr>
                    </a:tc>
                    <a:extLst>
                      <a:ext uri="{0D108BD9-81ED-4DB2-BD59-A6C34878D82A}">
                        <a16:rowId xmlns:a16="http://schemas.microsoft.com/office/drawing/2014/main" val="585231378"/>
                      </a:ext>
                    </a:extLst>
                  </a:tr>
                  <a:tr h="675841">
                    <a:tc>
                      <a:txBody>
                        <a:bodyPr/>
                        <a:lstStyle/>
                        <a:p>
                          <a:pPr marL="0" marR="0" algn="ctr">
                            <a:lnSpc>
                              <a:spcPct val="107000"/>
                            </a:lnSpc>
                            <a:spcBef>
                              <a:spcPts val="300"/>
                            </a:spcBef>
                            <a:spcAft>
                              <a:spcPts val="300"/>
                            </a:spcAft>
                          </a:pPr>
                          <a:r>
                            <a:rPr lang="en-US" sz="1600">
                              <a:effectLst/>
                            </a:rPr>
                            <a:t>7</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tc>
                    <a:tc>
                      <a:txBody>
                        <a:bodyPr/>
                        <a:lstStyle/>
                        <a:p>
                          <a:pPr marL="0" marR="0" algn="l">
                            <a:lnSpc>
                              <a:spcPct val="107000"/>
                            </a:lnSpc>
                            <a:spcBef>
                              <a:spcPts val="300"/>
                            </a:spcBef>
                            <a:spcAft>
                              <a:spcPts val="300"/>
                            </a:spcAft>
                          </a:pPr>
                          <a:r>
                            <a:rPr lang="en-US" sz="1600" dirty="0">
                              <a:effectLst/>
                            </a:rPr>
                            <a:t>H</a:t>
                          </a:r>
                          <a:r>
                            <a:rPr lang="en-US" sz="1600" baseline="-25000" dirty="0">
                              <a:effectLst/>
                            </a:rPr>
                            <a:t>2</a:t>
                          </a:r>
                          <a:r>
                            <a:rPr lang="en-US" sz="1600" dirty="0">
                              <a:effectLst/>
                            </a:rPr>
                            <a:t>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ctr">
                            <a:lnSpc>
                              <a:spcPct val="107000"/>
                            </a:lnSpc>
                            <a:spcBef>
                              <a:spcPts val="300"/>
                            </a:spcBef>
                            <a:spcAft>
                              <a:spcPts val="300"/>
                            </a:spcAft>
                          </a:pPr>
                          <a:r>
                            <a:rPr lang="en-US" sz="1600">
                              <a:effectLst/>
                            </a:rPr>
                            <a:t>mg/l</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ctr">
                            <a:lnSpc>
                              <a:spcPct val="107000"/>
                            </a:lnSpc>
                            <a:spcBef>
                              <a:spcPts val="300"/>
                            </a:spcBef>
                            <a:spcAft>
                              <a:spcPts val="300"/>
                            </a:spcAft>
                          </a:pPr>
                          <a:r>
                            <a:rPr lang="da-DK" sz="1600" dirty="0">
                              <a:effectLst/>
                            </a:rPr>
                            <a:t>&gt;  0,05</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300"/>
                            </a:spcBef>
                            <a:spcAft>
                              <a:spcPts val="300"/>
                            </a:spcAft>
                          </a:pPr>
                          <a:r>
                            <a:rPr lang="en-US" sz="1600" dirty="0">
                              <a:effectLst/>
                            </a:rPr>
                            <a:t>NH</a:t>
                          </a:r>
                          <a:r>
                            <a:rPr lang="en-US" sz="1600" baseline="-25000" dirty="0">
                              <a:effectLst/>
                            </a:rPr>
                            <a:t>3­­ ­­</a:t>
                          </a:r>
                          <a:r>
                            <a:rPr lang="en-US" sz="1600" dirty="0" err="1">
                              <a:effectLst/>
                            </a:rPr>
                            <a:t>cao</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nSpc>
                              <a:spcPct val="107000"/>
                            </a:lnSpc>
                            <a:spcBef>
                              <a:spcPts val="300"/>
                            </a:spcBef>
                            <a:spcAft>
                              <a:spcPts val="300"/>
                            </a:spcAft>
                          </a:pPr>
                          <a:r>
                            <a:rPr lang="en-US" sz="1600" dirty="0" err="1">
                              <a:effectLst/>
                            </a:rPr>
                            <a:t>Thay</a:t>
                          </a:r>
                          <a:r>
                            <a:rPr lang="en-US" sz="1600" dirty="0">
                              <a:effectLst/>
                            </a:rPr>
                            <a:t> </a:t>
                          </a:r>
                          <a:r>
                            <a:rPr lang="en-US" sz="1600" dirty="0" err="1">
                              <a:effectLst/>
                            </a:rPr>
                            <a:t>nước</a:t>
                          </a:r>
                          <a:r>
                            <a:rPr lang="en-US" sz="1600" dirty="0">
                              <a:effectLst/>
                            </a:rPr>
                            <a:t>, </a:t>
                          </a:r>
                        </a:p>
                        <a:p>
                          <a:pPr marL="0" marR="0">
                            <a:lnSpc>
                              <a:spcPct val="107000"/>
                            </a:lnSpc>
                            <a:spcBef>
                              <a:spcPts val="300"/>
                            </a:spcBef>
                            <a:spcAft>
                              <a:spcPts val="300"/>
                            </a:spcAft>
                          </a:pPr>
                          <a:r>
                            <a:rPr lang="en-US" sz="1600" dirty="0" err="1">
                              <a:effectLst/>
                            </a:rPr>
                            <a:t>Không</a:t>
                          </a:r>
                          <a:r>
                            <a:rPr lang="en-US" sz="1600" dirty="0">
                              <a:effectLst/>
                            </a:rPr>
                            <a:t> </a:t>
                          </a:r>
                          <a:r>
                            <a:rPr lang="en-US" sz="1600" dirty="0" err="1">
                              <a:effectLst/>
                            </a:rPr>
                            <a:t>khuấy</a:t>
                          </a:r>
                          <a:r>
                            <a:rPr lang="en-US" sz="1600" dirty="0">
                              <a:effectLst/>
                            </a:rPr>
                            <a:t> </a:t>
                          </a:r>
                          <a:r>
                            <a:rPr lang="en-US" sz="1600" dirty="0" err="1">
                              <a:effectLst/>
                            </a:rPr>
                            <a:t>động</a:t>
                          </a:r>
                          <a:r>
                            <a:rPr lang="en-US" sz="1600" dirty="0">
                              <a:effectLst/>
                            </a:rPr>
                            <a:t> </a:t>
                          </a:r>
                          <a:r>
                            <a:rPr lang="en-US" sz="1600" dirty="0" err="1">
                              <a:effectLst/>
                            </a:rPr>
                            <a:t>lớp</a:t>
                          </a:r>
                          <a:r>
                            <a:rPr lang="en-US" sz="1600" dirty="0">
                              <a:effectLst/>
                            </a:rPr>
                            <a:t> </a:t>
                          </a:r>
                          <a:r>
                            <a:rPr lang="en-US" sz="1600" dirty="0" err="1">
                              <a:effectLst/>
                            </a:rPr>
                            <a:t>bùn</a:t>
                          </a:r>
                          <a:r>
                            <a:rPr lang="en-US" sz="1600" dirty="0">
                              <a:effectLst/>
                            </a:rPr>
                            <a:t> </a:t>
                          </a:r>
                          <a:r>
                            <a:rPr lang="en-US" sz="1600" dirty="0" err="1">
                              <a:effectLst/>
                            </a:rPr>
                            <a:t>đáy</a:t>
                          </a:r>
                          <a:r>
                            <a:rPr lang="en-US" sz="1600" dirty="0">
                              <a:effectLst/>
                            </a:rPr>
                            <a:t> </a:t>
                          </a:r>
                          <a:r>
                            <a:rPr lang="en-US" sz="1600" dirty="0" err="1">
                              <a:effectLst/>
                            </a:rPr>
                            <a:t>ao</a:t>
                          </a:r>
                          <a:r>
                            <a:rPr lang="en-US" sz="1600" dirty="0">
                              <a:effectLst/>
                            </a:rPr>
                            <a:t> </a:t>
                          </a:r>
                          <a:r>
                            <a:rPr lang="en-US" sz="1600" dirty="0" err="1">
                              <a:effectLst/>
                            </a:rPr>
                            <a:t>trong</a:t>
                          </a:r>
                          <a:r>
                            <a:rPr lang="en-US" sz="1600" dirty="0">
                              <a:effectLst/>
                            </a:rPr>
                            <a:t> </a:t>
                          </a:r>
                          <a:r>
                            <a:rPr lang="en-US" sz="1600" dirty="0" err="1">
                              <a:effectLst/>
                            </a:rPr>
                            <a:t>vụ</a:t>
                          </a:r>
                          <a:r>
                            <a:rPr lang="en-US" sz="1600" dirty="0">
                              <a:effectLst/>
                            </a:rPr>
                            <a:t> </a:t>
                          </a:r>
                          <a:r>
                            <a:rPr lang="en-US" sz="1600" dirty="0" err="1">
                              <a:effectLst/>
                            </a:rPr>
                            <a:t>nuôi</a:t>
                          </a:r>
                          <a:r>
                            <a:rPr lang="en-US" sz="1600" dirty="0">
                              <a:effectLst/>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extLst>
                      <a:ext uri="{0D108BD9-81ED-4DB2-BD59-A6C34878D82A}">
                        <a16:rowId xmlns:a16="http://schemas.microsoft.com/office/drawing/2014/main" val="1360500321"/>
                      </a:ext>
                    </a:extLst>
                  </a:tr>
                  <a:tr h="307616">
                    <a:tc rowSpan="2">
                      <a:txBody>
                        <a:bodyPr/>
                        <a:lstStyle/>
                        <a:p>
                          <a:pPr marL="0" marR="0" algn="ctr">
                            <a:lnSpc>
                              <a:spcPct val="107000"/>
                            </a:lnSpc>
                            <a:spcBef>
                              <a:spcPts val="300"/>
                            </a:spcBef>
                            <a:spcAft>
                              <a:spcPts val="300"/>
                            </a:spcAft>
                          </a:pPr>
                          <a:r>
                            <a:rPr lang="en-US" sz="1600" dirty="0">
                              <a:effectLst/>
                            </a:rPr>
                            <a:t>8</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solidFill>
                          <a:schemeClr val="bg1">
                            <a:lumMod val="95000"/>
                          </a:schemeClr>
                        </a:solidFill>
                      </a:tcPr>
                    </a:tc>
                    <a:tc rowSpan="2">
                      <a:txBody>
                        <a:bodyPr/>
                        <a:lstStyle/>
                        <a:p>
                          <a:pPr marL="0" marR="0" algn="l">
                            <a:lnSpc>
                              <a:spcPct val="107000"/>
                            </a:lnSpc>
                            <a:spcBef>
                              <a:spcPts val="300"/>
                            </a:spcBef>
                            <a:spcAft>
                              <a:spcPts val="300"/>
                            </a:spcAft>
                          </a:pPr>
                          <a:r>
                            <a:rPr lang="en-US" sz="1600" dirty="0" err="1">
                              <a:effectLst/>
                            </a:rPr>
                            <a:t>Nhiệt</a:t>
                          </a:r>
                          <a:r>
                            <a:rPr lang="en-US" sz="1600" dirty="0">
                              <a:effectLst/>
                            </a:rPr>
                            <a:t> </a:t>
                          </a:r>
                          <a:r>
                            <a:rPr lang="en-US" sz="1600" dirty="0" err="1">
                              <a:effectLst/>
                            </a:rPr>
                            <a:t>độ</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rowSpan="2">
                      <a:txBody>
                        <a:bodyPr/>
                        <a:lstStyle/>
                        <a:p>
                          <a:pPr marL="0" marR="0" algn="ctr">
                            <a:lnSpc>
                              <a:spcPct val="107000"/>
                            </a:lnSpc>
                            <a:spcBef>
                              <a:spcPts val="300"/>
                            </a:spcBef>
                            <a:spcAft>
                              <a:spcPts val="300"/>
                            </a:spcAft>
                          </a:pPr>
                          <a:r>
                            <a:rPr lang="en-US" sz="1600" baseline="30000" dirty="0" err="1">
                              <a:effectLst/>
                            </a:rPr>
                            <a:t>o</a:t>
                          </a:r>
                          <a:r>
                            <a:rPr lang="en-US" sz="1600" dirty="0" err="1">
                              <a:effectLst/>
                            </a:rPr>
                            <a:t>C</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ctr">
                            <a:lnSpc>
                              <a:spcPct val="107000"/>
                            </a:lnSpc>
                            <a:spcBef>
                              <a:spcPts val="300"/>
                            </a:spcBef>
                            <a:spcAft>
                              <a:spcPts val="300"/>
                            </a:spcAft>
                          </a:pPr>
                          <a:r>
                            <a:rPr lang="da-DK" sz="1600" dirty="0">
                              <a:effectLst/>
                            </a:rPr>
                            <a:t>&lt; 18 </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spcBef>
                              <a:spcPts val="0"/>
                            </a:spcBef>
                            <a:spcAft>
                              <a:spcPts val="800"/>
                            </a:spcAft>
                          </a:pPr>
                          <a:r>
                            <a:rPr lang="da-DK" sz="1600" dirty="0">
                              <a:effectLst/>
                            </a:rPr>
                            <a:t>Nhiệt độ thấp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spcBef>
                              <a:spcPts val="0"/>
                            </a:spcBef>
                            <a:spcAft>
                              <a:spcPts val="800"/>
                            </a:spcAft>
                          </a:pPr>
                          <a:r>
                            <a:rPr lang="en-US" sz="1600" dirty="0" err="1">
                              <a:effectLst/>
                            </a:rPr>
                            <a:t>Cấp</a:t>
                          </a:r>
                          <a:r>
                            <a:rPr lang="en-US" sz="1600" dirty="0">
                              <a:effectLst/>
                            </a:rPr>
                            <a:t> </a:t>
                          </a:r>
                          <a:r>
                            <a:rPr lang="en-US" sz="1600" dirty="0" err="1">
                              <a:effectLst/>
                            </a:rPr>
                            <a:t>thêm</a:t>
                          </a:r>
                          <a:r>
                            <a:rPr lang="en-US" sz="1600" dirty="0">
                              <a:effectLst/>
                            </a:rPr>
                            <a:t> </a:t>
                          </a:r>
                          <a:r>
                            <a:rPr lang="en-US" sz="1600" dirty="0" err="1">
                              <a:effectLst/>
                            </a:rPr>
                            <a:t>nhiệt</a:t>
                          </a:r>
                          <a:r>
                            <a:rPr lang="en-US" sz="1600" dirty="0">
                              <a:effectLst/>
                            </a:rPr>
                            <a:t>, </a:t>
                          </a:r>
                          <a:r>
                            <a:rPr lang="en-US" sz="1600" dirty="0" err="1">
                              <a:effectLst/>
                            </a:rPr>
                            <a:t>giữ</a:t>
                          </a:r>
                          <a:r>
                            <a:rPr lang="en-US" sz="1600" dirty="0">
                              <a:effectLst/>
                            </a:rPr>
                            <a:t> </a:t>
                          </a:r>
                          <a:r>
                            <a:rPr lang="en-US" sz="1600" dirty="0" err="1">
                              <a:effectLst/>
                            </a:rPr>
                            <a:t>nhiệt</a:t>
                          </a: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solidFill>
                          <a:schemeClr val="bg1">
                            <a:lumMod val="95000"/>
                          </a:schemeClr>
                        </a:solidFill>
                      </a:tcPr>
                    </a:tc>
                    <a:extLst>
                      <a:ext uri="{0D108BD9-81ED-4DB2-BD59-A6C34878D82A}">
                        <a16:rowId xmlns:a16="http://schemas.microsoft.com/office/drawing/2014/main" val="2852801829"/>
                      </a:ext>
                    </a:extLst>
                  </a:tr>
                  <a:tr h="1498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dirty="0">
                              <a:effectLst/>
                            </a:rPr>
                            <a:t>&gt; 33</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spcBef>
                              <a:spcPts val="0"/>
                            </a:spcBef>
                            <a:spcAft>
                              <a:spcPts val="800"/>
                            </a:spcAft>
                          </a:pPr>
                          <a:r>
                            <a:rPr lang="da-DK" sz="1600" dirty="0">
                              <a:effectLst/>
                            </a:rPr>
                            <a:t>Nhiệt độ cao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spcBef>
                              <a:spcPts val="0"/>
                            </a:spcBef>
                            <a:spcAft>
                              <a:spcPts val="800"/>
                            </a:spcAft>
                          </a:pPr>
                          <a:r>
                            <a:rPr lang="en-US" sz="1600" dirty="0" err="1">
                              <a:effectLst/>
                            </a:rPr>
                            <a:t>Giải</a:t>
                          </a:r>
                          <a:r>
                            <a:rPr lang="en-US" sz="1600" dirty="0">
                              <a:effectLst/>
                            </a:rPr>
                            <a:t> </a:t>
                          </a:r>
                          <a:r>
                            <a:rPr lang="en-US" sz="1600" dirty="0" err="1">
                              <a:effectLst/>
                            </a:rPr>
                            <a:t>nhiệt</a:t>
                          </a:r>
                          <a:r>
                            <a:rPr lang="en-US" sz="1600" dirty="0">
                              <a:effectLst/>
                            </a:rPr>
                            <a:t>, </a:t>
                          </a:r>
                          <a:r>
                            <a:rPr lang="en-US" sz="1600" dirty="0" err="1">
                              <a:effectLst/>
                            </a:rPr>
                            <a:t>cách</a:t>
                          </a:r>
                          <a:r>
                            <a:rPr lang="en-US" sz="1600" dirty="0">
                              <a:effectLst/>
                            </a:rPr>
                            <a:t> </a:t>
                          </a:r>
                          <a:r>
                            <a:rPr lang="en-US" sz="1600" dirty="0" err="1">
                              <a:effectLst/>
                            </a:rPr>
                            <a:t>nhiệt</a:t>
                          </a: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solidFill>
                          <a:schemeClr val="bg1">
                            <a:lumMod val="95000"/>
                          </a:schemeClr>
                        </a:solidFill>
                      </a:tcPr>
                    </a:tc>
                    <a:extLst>
                      <a:ext uri="{0D108BD9-81ED-4DB2-BD59-A6C34878D82A}">
                        <a16:rowId xmlns:a16="http://schemas.microsoft.com/office/drawing/2014/main" val="890069169"/>
                      </a:ext>
                    </a:extLst>
                  </a:tr>
                </a:tbl>
              </a:graphicData>
            </a:graphic>
          </p:graphicFrame>
        </mc:Choice>
        <mc:Fallback>
          <p:graphicFrame>
            <p:nvGraphicFramePr>
              <p:cNvPr id="3" name="Table 2">
                <a:extLst>
                  <a:ext uri="{FF2B5EF4-FFF2-40B4-BE49-F238E27FC236}">
                    <a16:creationId xmlns:a16="http://schemas.microsoft.com/office/drawing/2014/main" id="{B405DA04-E5DB-440B-8E8C-F16E0B784111}"/>
                  </a:ext>
                </a:extLst>
              </p:cNvPr>
              <p:cNvGraphicFramePr>
                <a:graphicFrameLocks noGrp="1"/>
              </p:cNvGraphicFramePr>
              <p:nvPr>
                <p:extLst>
                  <p:ext uri="{D42A27DB-BD31-4B8C-83A1-F6EECF244321}">
                    <p14:modId xmlns:p14="http://schemas.microsoft.com/office/powerpoint/2010/main" val="2901759822"/>
                  </p:ext>
                </p:extLst>
              </p:nvPr>
            </p:nvGraphicFramePr>
            <p:xfrm>
              <a:off x="458868" y="1607872"/>
              <a:ext cx="11601514" cy="4711186"/>
            </p:xfrm>
            <a:graphic>
              <a:graphicData uri="http://schemas.openxmlformats.org/drawingml/2006/table">
                <a:tbl>
                  <a:tblPr firstRow="1" firstCol="1" lastRow="1" lastCol="1" bandRow="1" bandCol="1"/>
                  <a:tblGrid>
                    <a:gridCol w="538453">
                      <a:extLst>
                        <a:ext uri="{9D8B030D-6E8A-4147-A177-3AD203B41FA5}">
                          <a16:colId xmlns:a16="http://schemas.microsoft.com/office/drawing/2014/main" val="1739845728"/>
                        </a:ext>
                      </a:extLst>
                    </a:gridCol>
                    <a:gridCol w="1559612">
                      <a:extLst>
                        <a:ext uri="{9D8B030D-6E8A-4147-A177-3AD203B41FA5}">
                          <a16:colId xmlns:a16="http://schemas.microsoft.com/office/drawing/2014/main" val="430501988"/>
                        </a:ext>
                      </a:extLst>
                    </a:gridCol>
                    <a:gridCol w="1185334">
                      <a:extLst>
                        <a:ext uri="{9D8B030D-6E8A-4147-A177-3AD203B41FA5}">
                          <a16:colId xmlns:a16="http://schemas.microsoft.com/office/drawing/2014/main" val="3498135516"/>
                        </a:ext>
                      </a:extLst>
                    </a:gridCol>
                    <a:gridCol w="1608666">
                      <a:extLst>
                        <a:ext uri="{9D8B030D-6E8A-4147-A177-3AD203B41FA5}">
                          <a16:colId xmlns:a16="http://schemas.microsoft.com/office/drawing/2014/main" val="257396480"/>
                        </a:ext>
                      </a:extLst>
                    </a:gridCol>
                    <a:gridCol w="2353734">
                      <a:extLst>
                        <a:ext uri="{9D8B030D-6E8A-4147-A177-3AD203B41FA5}">
                          <a16:colId xmlns:a16="http://schemas.microsoft.com/office/drawing/2014/main" val="2635806845"/>
                        </a:ext>
                      </a:extLst>
                    </a:gridCol>
                    <a:gridCol w="4355715">
                      <a:extLst>
                        <a:ext uri="{9D8B030D-6E8A-4147-A177-3AD203B41FA5}">
                          <a16:colId xmlns:a16="http://schemas.microsoft.com/office/drawing/2014/main" val="1083137182"/>
                        </a:ext>
                      </a:extLst>
                    </a:gridCol>
                  </a:tblGrid>
                  <a:tr h="241935">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TT</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solidFill>
                          <a:schemeClr val="accent6">
                            <a:lumMod val="40000"/>
                            <a:lumOff val="60000"/>
                          </a:schemeClr>
                        </a:solidFill>
                      </a:tcPr>
                    </a:tc>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THÔNG SỐ</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solidFill>
                          <a:schemeClr val="accent6">
                            <a:lumMod val="40000"/>
                            <a:lumOff val="60000"/>
                          </a:schemeClr>
                        </a:solidFill>
                      </a:tcPr>
                    </a:tc>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ĐƠN VỊ</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solidFill>
                          <a:schemeClr val="accent6">
                            <a:lumMod val="40000"/>
                            <a:lumOff val="60000"/>
                          </a:schemeClr>
                        </a:solidFill>
                      </a:tcPr>
                    </a:tc>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GIÁ TRỊ</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solidFill>
                          <a:schemeClr val="accent6">
                            <a:lumMod val="40000"/>
                            <a:lumOff val="60000"/>
                          </a:schemeClr>
                        </a:solidFill>
                      </a:tcPr>
                    </a:tc>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CẢNH BÁO</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nchor="ctr">
                        <a:solidFill>
                          <a:schemeClr val="accent6">
                            <a:lumMod val="40000"/>
                            <a:lumOff val="60000"/>
                          </a:schemeClr>
                        </a:solidFill>
                      </a:tcPr>
                    </a:tc>
                    <a:tc>
                      <a:txBody>
                        <a:bodyPr/>
                        <a:lstStyle/>
                        <a:p>
                          <a:pPr marL="0" marR="0" algn="ctr" defTabSz="914400" rtl="0" eaLnBrk="1" latinLnBrk="0" hangingPunct="1">
                            <a:lnSpc>
                              <a:spcPct val="107000"/>
                            </a:lnSpc>
                            <a:spcBef>
                              <a:spcPts val="300"/>
                            </a:spcBef>
                            <a:spcAft>
                              <a:spcPts val="300"/>
                            </a:spcAft>
                          </a:pPr>
                          <a:r>
                            <a:rPr lang="en-US" sz="1600" b="1" kern="1200" dirty="0">
                              <a:solidFill>
                                <a:schemeClr val="tx1"/>
                              </a:solidFill>
                              <a:effectLst/>
                              <a:latin typeface="Arial" panose="020B0604020202020204" pitchFamily="34" charset="0"/>
                              <a:cs typeface="Arial" panose="020B0604020202020204" pitchFamily="34" charset="0"/>
                            </a:rPr>
                            <a:t>CHỈ DẪN</a:t>
                          </a:r>
                          <a:endParaRPr lang="en-US" sz="1600" b="1" kern="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7400" marR="47400" marT="0" marB="0" anchor="ctr">
                        <a:solidFill>
                          <a:schemeClr val="accent6">
                            <a:lumMod val="40000"/>
                            <a:lumOff val="60000"/>
                          </a:schemeClr>
                        </a:solidFill>
                      </a:tcPr>
                    </a:tc>
                    <a:extLst>
                      <a:ext uri="{0D108BD9-81ED-4DB2-BD59-A6C34878D82A}">
                        <a16:rowId xmlns:a16="http://schemas.microsoft.com/office/drawing/2014/main" val="2219151620"/>
                      </a:ext>
                    </a:extLst>
                  </a:tr>
                  <a:tr h="307616">
                    <a:tc rowSpan="2">
                      <a:txBody>
                        <a:bodyPr/>
                        <a:lstStyle/>
                        <a:p>
                          <a:pPr marL="0" marR="0" algn="ctr">
                            <a:lnSpc>
                              <a:spcPct val="107000"/>
                            </a:lnSpc>
                            <a:spcBef>
                              <a:spcPts val="300"/>
                            </a:spcBef>
                            <a:spcAft>
                              <a:spcPts val="300"/>
                            </a:spcAft>
                          </a:pPr>
                          <a:r>
                            <a:rPr lang="en-US" sz="1600">
                              <a:effectLst/>
                            </a:rPr>
                            <a:t>1</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rowSpan="2">
                      <a:txBody>
                        <a:bodyPr/>
                        <a:lstStyle/>
                        <a:p>
                          <a:pPr marL="0" marR="0" algn="l">
                            <a:lnSpc>
                              <a:spcPct val="107000"/>
                            </a:lnSpc>
                            <a:spcBef>
                              <a:spcPts val="300"/>
                            </a:spcBef>
                            <a:spcAft>
                              <a:spcPts val="300"/>
                            </a:spcAft>
                          </a:pPr>
                          <a:r>
                            <a:rPr lang="en-US" sz="1600" dirty="0" err="1">
                              <a:effectLst/>
                            </a:rPr>
                            <a:t>Ôxy</a:t>
                          </a:r>
                          <a:r>
                            <a:rPr lang="en-US" sz="1600" dirty="0">
                              <a:effectLst/>
                            </a:rPr>
                            <a:t> </a:t>
                          </a:r>
                          <a:r>
                            <a:rPr lang="en-US" sz="1600" dirty="0" err="1">
                              <a:effectLst/>
                            </a:rPr>
                            <a:t>hoà</a:t>
                          </a:r>
                          <a:r>
                            <a:rPr lang="en-US" sz="1600" dirty="0">
                              <a:effectLst/>
                            </a:rPr>
                            <a:t> tan (DO)</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rowSpan="2">
                      <a:txBody>
                        <a:bodyPr/>
                        <a:lstStyle/>
                        <a:p>
                          <a:pPr marL="0" marR="0" algn="ctr">
                            <a:lnSpc>
                              <a:spcPct val="107000"/>
                            </a:lnSpc>
                            <a:spcBef>
                              <a:spcPts val="300"/>
                            </a:spcBef>
                            <a:spcAft>
                              <a:spcPts val="300"/>
                            </a:spcAft>
                          </a:pPr>
                          <a:r>
                            <a:rPr lang="en-US" sz="1600" dirty="0">
                              <a:effectLst/>
                            </a:rPr>
                            <a:t>mg/l</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ctr">
                            <a:lnSpc>
                              <a:spcPct val="107000"/>
                            </a:lnSpc>
                            <a:spcBef>
                              <a:spcPts val="300"/>
                            </a:spcBef>
                            <a:spcAft>
                              <a:spcPts val="300"/>
                            </a:spcAft>
                          </a:pPr>
                          <a:r>
                            <a:rPr lang="da-DK" sz="1600" dirty="0">
                              <a:effectLst/>
                            </a:rPr>
                            <a:t>&lt; 3,5</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da-DK" sz="1600" dirty="0">
                              <a:effectLst/>
                            </a:rPr>
                            <a:t>Nồng độ oxi hòa tan thấp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en-US" sz="1600" dirty="0" err="1">
                              <a:effectLst/>
                            </a:rPr>
                            <a:t>Bổ</a:t>
                          </a:r>
                          <a:r>
                            <a:rPr lang="en-US" sz="1600" dirty="0">
                              <a:effectLst/>
                            </a:rPr>
                            <a:t> sung </a:t>
                          </a:r>
                          <a:r>
                            <a:rPr lang="en-US" sz="1600" dirty="0" err="1">
                              <a:effectLst/>
                            </a:rPr>
                            <a:t>khí</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extLst>
                      <a:ext uri="{0D108BD9-81ED-4DB2-BD59-A6C34878D82A}">
                        <a16:rowId xmlns:a16="http://schemas.microsoft.com/office/drawing/2014/main" val="1592990261"/>
                      </a:ext>
                    </a:extLst>
                  </a:tr>
                  <a:tr h="2493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a:effectLst/>
                            </a:rPr>
                            <a:t>&gt; 10</a:t>
                          </a:r>
                          <a:endParaRPr lang="en-US" sz="1600" b="1">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da-DK" sz="1600">
                              <a:effectLst/>
                            </a:rPr>
                            <a:t>Nồng độ oxi hòa tan cao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en-US" sz="1600">
                              <a:effectLst/>
                            </a:rPr>
                            <a:t>Tắt máy cấp khí</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extLst>
                      <a:ext uri="{0D108BD9-81ED-4DB2-BD59-A6C34878D82A}">
                        <a16:rowId xmlns:a16="http://schemas.microsoft.com/office/drawing/2014/main" val="3543529179"/>
                      </a:ext>
                    </a:extLst>
                  </a:tr>
                  <a:tr h="249301">
                    <a:tc rowSpan="2">
                      <a:txBody>
                        <a:bodyPr/>
                        <a:lstStyle/>
                        <a:p>
                          <a:pPr marL="0" marR="0" algn="ctr">
                            <a:lnSpc>
                              <a:spcPct val="107000"/>
                            </a:lnSpc>
                            <a:spcBef>
                              <a:spcPts val="300"/>
                            </a:spcBef>
                            <a:spcAft>
                              <a:spcPts val="300"/>
                            </a:spcAft>
                          </a:pPr>
                          <a:r>
                            <a:rPr lang="en-US" sz="1600" dirty="0">
                              <a:effectLst/>
                            </a:rPr>
                            <a:t>2</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solidFill>
                          <a:schemeClr val="bg1">
                            <a:lumMod val="95000"/>
                          </a:schemeClr>
                        </a:solidFill>
                      </a:tcPr>
                    </a:tc>
                    <a:tc rowSpan="2">
                      <a:txBody>
                        <a:bodyPr/>
                        <a:lstStyle/>
                        <a:p>
                          <a:pPr marL="0" marR="0" algn="l">
                            <a:lnSpc>
                              <a:spcPct val="107000"/>
                            </a:lnSpc>
                            <a:spcBef>
                              <a:spcPts val="300"/>
                            </a:spcBef>
                            <a:spcAft>
                              <a:spcPts val="300"/>
                            </a:spcAft>
                          </a:pPr>
                          <a:r>
                            <a:rPr lang="en-US" sz="1600" dirty="0">
                              <a:effectLst/>
                            </a:rPr>
                            <a:t>pH</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rowSpan="2">
                      <a:txBody>
                        <a:bodyPr/>
                        <a:lstStyle/>
                        <a:p>
                          <a:pPr marL="0" marR="0" algn="ctr">
                            <a:lnSpc>
                              <a:spcPct val="107000"/>
                            </a:lnSpc>
                            <a:spcBef>
                              <a:spcPts val="300"/>
                            </a:spcBef>
                            <a:spcAft>
                              <a:spcPts val="300"/>
                            </a:spcAft>
                          </a:pPr>
                          <a:r>
                            <a:rPr lang="en-US" sz="1600" dirty="0">
                              <a:effectLst/>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ctr">
                            <a:lnSpc>
                              <a:spcPct val="107000"/>
                            </a:lnSpc>
                            <a:spcBef>
                              <a:spcPts val="300"/>
                            </a:spcBef>
                            <a:spcAft>
                              <a:spcPts val="300"/>
                            </a:spcAft>
                          </a:pPr>
                          <a:r>
                            <a:rPr lang="en-US" sz="1600" dirty="0">
                              <a:effectLst/>
                            </a:rPr>
                            <a:t>&lt; 7</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spcBef>
                              <a:spcPts val="300"/>
                            </a:spcBef>
                            <a:spcAft>
                              <a:spcPts val="300"/>
                            </a:spcAft>
                          </a:pPr>
                          <a:r>
                            <a:rPr lang="en-US" sz="1600" dirty="0">
                              <a:effectLst/>
                            </a:rPr>
                            <a:t>pH </a:t>
                          </a:r>
                          <a:r>
                            <a:rPr lang="en-US" sz="1600" dirty="0" err="1">
                              <a:effectLst/>
                            </a:rPr>
                            <a:t>thấp</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spcBef>
                              <a:spcPts val="300"/>
                            </a:spcBef>
                            <a:spcAft>
                              <a:spcPts val="300"/>
                            </a:spcAft>
                          </a:pPr>
                          <a:r>
                            <a:rPr lang="en-US" sz="1600" dirty="0" err="1">
                              <a:effectLst/>
                            </a:rPr>
                            <a:t>Đánh</a:t>
                          </a:r>
                          <a:r>
                            <a:rPr lang="en-US" sz="1600" dirty="0">
                              <a:effectLst/>
                            </a:rPr>
                            <a:t> </a:t>
                          </a:r>
                          <a:r>
                            <a:rPr lang="en-US" sz="1600" dirty="0" err="1">
                              <a:effectLst/>
                            </a:rPr>
                            <a:t>nước</a:t>
                          </a:r>
                          <a:r>
                            <a:rPr lang="en-US" sz="1600" dirty="0">
                              <a:effectLst/>
                            </a:rPr>
                            <a:t> </a:t>
                          </a:r>
                          <a:r>
                            <a:rPr lang="en-US" sz="1600" dirty="0" err="1">
                              <a:effectLst/>
                            </a:rPr>
                            <a:t>vôi</a:t>
                          </a:r>
                          <a:r>
                            <a:rPr lang="en-US" sz="1600" dirty="0">
                              <a:effectLst/>
                            </a:rPr>
                            <a:t> </a:t>
                          </a:r>
                          <a:r>
                            <a:rPr lang="en-US" sz="1600" dirty="0" err="1">
                              <a:effectLst/>
                            </a:rPr>
                            <a:t>trong</a:t>
                          </a:r>
                          <a:r>
                            <a:rPr lang="en-US" sz="1600" dirty="0">
                              <a:effectLst/>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extLst>
                      <a:ext uri="{0D108BD9-81ED-4DB2-BD59-A6C34878D82A}">
                        <a16:rowId xmlns:a16="http://schemas.microsoft.com/office/drawing/2014/main" val="3202199876"/>
                      </a:ext>
                    </a:extLst>
                  </a:tr>
                  <a:tr h="2493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en-US" sz="1600" dirty="0">
                              <a:effectLst/>
                            </a:rPr>
                            <a:t>&gt; 8.2</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pPr>
                          <a:r>
                            <a:rPr lang="en-US" sz="1600" dirty="0">
                              <a:effectLst/>
                            </a:rPr>
                            <a:t>pH </a:t>
                          </a:r>
                          <a:r>
                            <a:rPr lang="en-US" sz="1600" dirty="0" err="1">
                              <a:effectLst/>
                            </a:rPr>
                            <a:t>cao</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pPr>
                          <a:r>
                            <a:rPr lang="en-US" sz="1600" dirty="0" err="1">
                              <a:effectLst/>
                            </a:rPr>
                            <a:t>Đánh</a:t>
                          </a:r>
                          <a:r>
                            <a:rPr lang="en-US" sz="1600" dirty="0">
                              <a:effectLst/>
                            </a:rPr>
                            <a:t> </a:t>
                          </a:r>
                          <a:r>
                            <a:rPr lang="en-US" sz="1600" dirty="0" err="1">
                              <a:effectLst/>
                            </a:rPr>
                            <a:t>mật</a:t>
                          </a:r>
                          <a:r>
                            <a:rPr lang="en-US" sz="1600" dirty="0">
                              <a:effectLst/>
                            </a:rPr>
                            <a:t> </a:t>
                          </a:r>
                          <a:r>
                            <a:rPr lang="en-US" sz="1600" dirty="0" err="1">
                              <a:effectLst/>
                            </a:rPr>
                            <a:t>gỉ</a:t>
                          </a:r>
                          <a:r>
                            <a:rPr lang="en-US" sz="1600" dirty="0">
                              <a:effectLst/>
                            </a:rPr>
                            <a:t> </a:t>
                          </a:r>
                          <a:r>
                            <a:rPr lang="en-US" sz="1600" dirty="0" err="1">
                              <a:effectLst/>
                            </a:rPr>
                            <a:t>đường</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extLst>
                      <a:ext uri="{0D108BD9-81ED-4DB2-BD59-A6C34878D82A}">
                        <a16:rowId xmlns:a16="http://schemas.microsoft.com/office/drawing/2014/main" val="4141300254"/>
                      </a:ext>
                    </a:extLst>
                  </a:tr>
                  <a:tr h="307616">
                    <a:tc rowSpan="2">
                      <a:txBody>
                        <a:bodyPr/>
                        <a:lstStyle/>
                        <a:p>
                          <a:pPr marL="0" marR="0" algn="ctr">
                            <a:lnSpc>
                              <a:spcPct val="107000"/>
                            </a:lnSpc>
                            <a:spcBef>
                              <a:spcPts val="300"/>
                            </a:spcBef>
                            <a:spcAft>
                              <a:spcPts val="300"/>
                            </a:spcAft>
                          </a:pPr>
                          <a:r>
                            <a:rPr lang="en-US" sz="1600">
                              <a:effectLst/>
                            </a:rPr>
                            <a:t>3</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tc>
                    <a:tc rowSpan="2">
                      <a:txBody>
                        <a:bodyPr/>
                        <a:lstStyle/>
                        <a:p>
                          <a:pPr marL="0" marR="0" algn="l">
                            <a:lnSpc>
                              <a:spcPct val="107000"/>
                            </a:lnSpc>
                            <a:spcBef>
                              <a:spcPts val="300"/>
                            </a:spcBef>
                            <a:spcAft>
                              <a:spcPts val="300"/>
                            </a:spcAft>
                          </a:pPr>
                          <a:r>
                            <a:rPr lang="en-US" sz="1600" dirty="0" err="1">
                              <a:effectLst/>
                            </a:rPr>
                            <a:t>Độ</a:t>
                          </a:r>
                          <a:r>
                            <a:rPr lang="en-US" sz="1600" dirty="0">
                              <a:effectLst/>
                            </a:rPr>
                            <a:t> </a:t>
                          </a:r>
                          <a:r>
                            <a:rPr lang="en-US" sz="1600" dirty="0" err="1">
                              <a:effectLst/>
                            </a:rPr>
                            <a:t>mặn</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rowSpan="2">
                      <a:txBody>
                        <a:bodyPr/>
                        <a:lstStyle/>
                        <a:p>
                          <a:endParaRPr lang="en-US"/>
                        </a:p>
                      </a:txBody>
                      <a:tcPr marL="47400" marR="47400" marT="0" marB="0" anchor="ctr">
                        <a:blipFill>
                          <a:blip r:embed="rId4"/>
                          <a:stretch>
                            <a:fillRect l="-176923" t="-242391" r="-701026" b="-531522"/>
                          </a:stretch>
                        </a:blipFill>
                      </a:tcPr>
                    </a:tc>
                    <a:tc>
                      <a:txBody>
                        <a:bodyPr/>
                        <a:lstStyle/>
                        <a:p>
                          <a:pPr marL="0" marR="0" algn="ctr">
                            <a:lnSpc>
                              <a:spcPct val="107000"/>
                            </a:lnSpc>
                            <a:spcBef>
                              <a:spcPts val="300"/>
                            </a:spcBef>
                            <a:spcAft>
                              <a:spcPts val="300"/>
                            </a:spcAft>
                          </a:pPr>
                          <a:r>
                            <a:rPr lang="da-DK" sz="1600" dirty="0">
                              <a:effectLst/>
                            </a:rPr>
                            <a:t>&lt; 5</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en-US" sz="1600" dirty="0" err="1">
                              <a:effectLst/>
                            </a:rPr>
                            <a:t>Độ</a:t>
                          </a:r>
                          <a:r>
                            <a:rPr lang="en-US" sz="1600" dirty="0">
                              <a:effectLst/>
                            </a:rPr>
                            <a:t> </a:t>
                          </a:r>
                          <a:r>
                            <a:rPr lang="en-US" sz="1600" dirty="0" err="1">
                              <a:effectLst/>
                            </a:rPr>
                            <a:t>mặn</a:t>
                          </a:r>
                          <a:r>
                            <a:rPr lang="en-US" sz="1600" dirty="0">
                              <a:effectLst/>
                            </a:rPr>
                            <a:t> </a:t>
                          </a:r>
                          <a:r>
                            <a:rPr lang="en-US" sz="1600" dirty="0" err="1">
                              <a:effectLst/>
                            </a:rPr>
                            <a:t>thấp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en-US" sz="1600" dirty="0" err="1">
                              <a:effectLst/>
                            </a:rPr>
                            <a:t>Bổ</a:t>
                          </a:r>
                          <a:r>
                            <a:rPr lang="en-US" sz="1600" dirty="0">
                              <a:effectLst/>
                            </a:rPr>
                            <a:t> sung </a:t>
                          </a:r>
                          <a:r>
                            <a:rPr lang="en-US" sz="1600" dirty="0" err="1">
                              <a:effectLst/>
                            </a:rPr>
                            <a:t>muối</a:t>
                          </a:r>
                          <a:r>
                            <a:rPr lang="en-US" sz="1600" dirty="0">
                              <a:effectLst/>
                            </a:rPr>
                            <a:t> </a:t>
                          </a:r>
                          <a:r>
                            <a:rPr lang="en-US" sz="1600" dirty="0" err="1">
                              <a:effectLst/>
                            </a:rPr>
                            <a:t>ăn</a:t>
                          </a:r>
                          <a:r>
                            <a:rPr lang="en-US" sz="1600" dirty="0">
                              <a:effectLst/>
                            </a:rPr>
                            <a:t> </a:t>
                          </a:r>
                          <a:r>
                            <a:rPr lang="en-US" sz="1600" dirty="0" err="1">
                              <a:effectLst/>
                            </a:rPr>
                            <a:t>và</a:t>
                          </a:r>
                          <a:r>
                            <a:rPr lang="en-US" sz="1600" dirty="0">
                              <a:effectLst/>
                            </a:rPr>
                            <a:t> </a:t>
                          </a:r>
                          <a:r>
                            <a:rPr lang="en-US" sz="1600" dirty="0" err="1">
                              <a:effectLst/>
                            </a:rPr>
                            <a:t>khoáng</a:t>
                          </a:r>
                          <a:r>
                            <a:rPr lang="en-US" sz="1600" dirty="0">
                              <a:effectLst/>
                            </a:rPr>
                            <a:t> </a:t>
                          </a:r>
                          <a:r>
                            <a:rPr lang="en-US" sz="1600" dirty="0" err="1">
                              <a:effectLst/>
                            </a:rPr>
                            <a:t>chất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extLst>
                      <a:ext uri="{0D108BD9-81ED-4DB2-BD59-A6C34878D82A}">
                        <a16:rowId xmlns:a16="http://schemas.microsoft.com/office/drawing/2014/main" val="696130425"/>
                      </a:ext>
                    </a:extLst>
                  </a:tr>
                  <a:tr h="2493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a:effectLst/>
                            </a:rPr>
                            <a:t>&gt; 25</a:t>
                          </a:r>
                          <a:endParaRPr lang="en-US" sz="1600" b="1">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en-US" sz="1600" dirty="0" err="1">
                              <a:effectLst/>
                            </a:rPr>
                            <a:t>Độ</a:t>
                          </a:r>
                          <a:r>
                            <a:rPr lang="en-US" sz="1600" dirty="0">
                              <a:effectLst/>
                            </a:rPr>
                            <a:t> </a:t>
                          </a:r>
                          <a:r>
                            <a:rPr lang="en-US" sz="1600" dirty="0" err="1">
                              <a:effectLst/>
                            </a:rPr>
                            <a:t>mặn</a:t>
                          </a:r>
                          <a:r>
                            <a:rPr lang="en-US" sz="1600" dirty="0">
                              <a:effectLst/>
                            </a:rPr>
                            <a:t> </a:t>
                          </a:r>
                          <a:r>
                            <a:rPr lang="en-US" sz="1600" dirty="0" err="1">
                              <a:effectLst/>
                            </a:rPr>
                            <a:t>cao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en-US" sz="1600">
                              <a:effectLst/>
                            </a:rPr>
                            <a:t>Pha thêm nước ngọt.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extLst>
                      <a:ext uri="{0D108BD9-81ED-4DB2-BD59-A6C34878D82A}">
                        <a16:rowId xmlns:a16="http://schemas.microsoft.com/office/drawing/2014/main" val="905768386"/>
                      </a:ext>
                    </a:extLst>
                  </a:tr>
                  <a:tr h="249301">
                    <a:tc rowSpan="2">
                      <a:txBody>
                        <a:bodyPr/>
                        <a:lstStyle/>
                        <a:p>
                          <a:pPr marL="0" marR="0" algn="ctr">
                            <a:lnSpc>
                              <a:spcPct val="107000"/>
                            </a:lnSpc>
                            <a:spcBef>
                              <a:spcPts val="300"/>
                            </a:spcBef>
                            <a:spcAft>
                              <a:spcPts val="300"/>
                            </a:spcAft>
                          </a:pPr>
                          <a:r>
                            <a:rPr lang="en-US" sz="1600" dirty="0">
                              <a:effectLst/>
                            </a:rPr>
                            <a:t>4</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solidFill>
                          <a:schemeClr val="bg1">
                            <a:lumMod val="95000"/>
                          </a:schemeClr>
                        </a:solidFill>
                      </a:tcPr>
                    </a:tc>
                    <a:tc rowSpan="2">
                      <a:txBody>
                        <a:bodyPr/>
                        <a:lstStyle/>
                        <a:p>
                          <a:pPr marL="0" marR="0" algn="l">
                            <a:lnSpc>
                              <a:spcPct val="107000"/>
                            </a:lnSpc>
                            <a:spcBef>
                              <a:spcPts val="300"/>
                            </a:spcBef>
                            <a:spcAft>
                              <a:spcPts val="300"/>
                            </a:spcAft>
                          </a:pPr>
                          <a:r>
                            <a:rPr lang="en-US" sz="1600" dirty="0" err="1">
                              <a:effectLst/>
                            </a:rPr>
                            <a:t>Độ</a:t>
                          </a:r>
                          <a:r>
                            <a:rPr lang="en-US" sz="1600" dirty="0">
                              <a:effectLst/>
                            </a:rPr>
                            <a:t> </a:t>
                          </a:r>
                          <a:r>
                            <a:rPr lang="en-US" sz="1600" dirty="0" err="1">
                              <a:effectLst/>
                            </a:rPr>
                            <a:t>kiềm</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rowSpan="2">
                      <a:txBody>
                        <a:bodyPr/>
                        <a:lstStyle/>
                        <a:p>
                          <a:pPr marL="0" marR="0" algn="ctr">
                            <a:lnSpc>
                              <a:spcPct val="107000"/>
                            </a:lnSpc>
                            <a:spcBef>
                              <a:spcPts val="300"/>
                            </a:spcBef>
                            <a:spcAft>
                              <a:spcPts val="300"/>
                            </a:spcAft>
                          </a:pPr>
                          <a:r>
                            <a:rPr lang="pt-BR" sz="1600" dirty="0">
                              <a:effectLst/>
                            </a:rPr>
                            <a:t>mg/l</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ctr">
                            <a:lnSpc>
                              <a:spcPct val="107000"/>
                            </a:lnSpc>
                            <a:spcBef>
                              <a:spcPts val="300"/>
                            </a:spcBef>
                            <a:spcAft>
                              <a:spcPts val="300"/>
                            </a:spcAft>
                          </a:pPr>
                          <a:r>
                            <a:rPr lang="en-US" sz="1600" dirty="0">
                              <a:effectLst/>
                            </a:rPr>
                            <a:t>&lt; 60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pPr>
                          <a:r>
                            <a:rPr lang="en-US" sz="1600" dirty="0" err="1">
                              <a:effectLst/>
                            </a:rPr>
                            <a:t>Độ</a:t>
                          </a:r>
                          <a:r>
                            <a:rPr lang="en-US" sz="1600" dirty="0">
                              <a:effectLst/>
                            </a:rPr>
                            <a:t> </a:t>
                          </a:r>
                          <a:r>
                            <a:rPr lang="en-US" sz="1600" dirty="0" err="1">
                              <a:effectLst/>
                            </a:rPr>
                            <a:t>kiềm</a:t>
                          </a:r>
                          <a:r>
                            <a:rPr lang="en-US" sz="1600" dirty="0">
                              <a:effectLst/>
                            </a:rPr>
                            <a:t> </a:t>
                          </a:r>
                          <a:r>
                            <a:rPr lang="en-US" sz="1600" dirty="0" err="1">
                              <a:effectLst/>
                            </a:rPr>
                            <a:t>thấp</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pPr>
                          <a:r>
                            <a:rPr lang="en-US" sz="1600" dirty="0" err="1">
                              <a:effectLst/>
                            </a:rPr>
                            <a:t>Bổ</a:t>
                          </a:r>
                          <a:r>
                            <a:rPr lang="en-US" sz="1600" dirty="0">
                              <a:effectLst/>
                            </a:rPr>
                            <a:t> sung CaCO3, </a:t>
                          </a:r>
                          <a:r>
                            <a:rPr lang="en-US" sz="1600" dirty="0" err="1">
                              <a:effectLst/>
                            </a:rPr>
                            <a:t>dolomit</a:t>
                          </a:r>
                          <a:r>
                            <a:rPr lang="en-US" sz="1600" dirty="0">
                              <a:effectLst/>
                            </a:rPr>
                            <a:t> </a:t>
                          </a:r>
                          <a:r>
                            <a:rPr lang="en-US" sz="1600" dirty="0" err="1">
                              <a:effectLst/>
                            </a:rPr>
                            <a:t>và</a:t>
                          </a:r>
                          <a:r>
                            <a:rPr lang="en-US" sz="1600" dirty="0">
                              <a:effectLst/>
                            </a:rPr>
                            <a:t> </a:t>
                          </a:r>
                          <a:r>
                            <a:rPr lang="en-US" sz="1600" dirty="0" err="1">
                              <a:effectLst/>
                            </a:rPr>
                            <a:t>xô</a:t>
                          </a:r>
                          <a:r>
                            <a:rPr lang="en-US" sz="1600" dirty="0">
                              <a:effectLst/>
                            </a:rPr>
                            <a:t> </a:t>
                          </a:r>
                          <a:r>
                            <a:rPr lang="en-US" sz="1600" dirty="0" err="1">
                              <a:effectLst/>
                            </a:rPr>
                            <a:t>đa</a:t>
                          </a:r>
                          <a:r>
                            <a:rPr lang="en-US" sz="1600" dirty="0">
                              <a:effectLst/>
                            </a:rPr>
                            <a:t> (NaHCO3)</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extLst>
                      <a:ext uri="{0D108BD9-81ED-4DB2-BD59-A6C34878D82A}">
                        <a16:rowId xmlns:a16="http://schemas.microsoft.com/office/drawing/2014/main" val="97147665"/>
                      </a:ext>
                    </a:extLst>
                  </a:tr>
                  <a:tr h="2493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pPr>
                          <a:r>
                            <a:rPr lang="en-US" sz="1600" dirty="0">
                              <a:effectLst/>
                            </a:rPr>
                            <a:t>&gt; 180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pPr>
                          <a:r>
                            <a:rPr lang="en-US" sz="1600" dirty="0" err="1">
                              <a:effectLst/>
                            </a:rPr>
                            <a:t>Độ</a:t>
                          </a:r>
                          <a:r>
                            <a:rPr lang="en-US" sz="1600" dirty="0">
                              <a:effectLst/>
                            </a:rPr>
                            <a:t> </a:t>
                          </a:r>
                          <a:r>
                            <a:rPr lang="en-US" sz="1600" dirty="0" err="1">
                              <a:effectLst/>
                            </a:rPr>
                            <a:t>kiềm</a:t>
                          </a:r>
                          <a:r>
                            <a:rPr lang="en-US" sz="1600" dirty="0">
                              <a:effectLst/>
                            </a:rPr>
                            <a:t> </a:t>
                          </a:r>
                          <a:r>
                            <a:rPr lang="en-US" sz="1600" dirty="0" err="1">
                              <a:effectLst/>
                            </a:rPr>
                            <a:t>cao</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pPr>
                          <a:r>
                            <a:rPr lang="en-US" sz="1600" dirty="0" err="1">
                              <a:effectLst/>
                            </a:rPr>
                            <a:t>Pha</a:t>
                          </a:r>
                          <a:r>
                            <a:rPr lang="en-US" sz="1600" dirty="0">
                              <a:effectLst/>
                            </a:rPr>
                            <a:t> </a:t>
                          </a:r>
                          <a:r>
                            <a:rPr lang="en-US" sz="1600" dirty="0" err="1">
                              <a:effectLst/>
                            </a:rPr>
                            <a:t>thêm</a:t>
                          </a:r>
                          <a:r>
                            <a:rPr lang="en-US" sz="1600" dirty="0">
                              <a:effectLst/>
                            </a:rPr>
                            <a:t> </a:t>
                          </a:r>
                          <a:r>
                            <a:rPr lang="en-US" sz="1600" dirty="0" err="1">
                              <a:effectLst/>
                            </a:rPr>
                            <a:t>nước</a:t>
                          </a:r>
                          <a:r>
                            <a:rPr lang="en-US" sz="1600" dirty="0">
                              <a:effectLst/>
                            </a:rPr>
                            <a:t> </a:t>
                          </a:r>
                          <a:r>
                            <a:rPr lang="en-US" sz="1600" dirty="0" err="1">
                              <a:effectLst/>
                            </a:rPr>
                            <a:t>ngọt</a:t>
                          </a:r>
                          <a:r>
                            <a:rPr lang="en-US" sz="1600" dirty="0">
                              <a:effectLst/>
                            </a:rPr>
                            <a: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extLst>
                      <a:ext uri="{0D108BD9-81ED-4DB2-BD59-A6C34878D82A}">
                        <a16:rowId xmlns:a16="http://schemas.microsoft.com/office/drawing/2014/main" val="2531554884"/>
                      </a:ext>
                    </a:extLst>
                  </a:tr>
                  <a:tr h="307616">
                    <a:tc rowSpan="2">
                      <a:txBody>
                        <a:bodyPr/>
                        <a:lstStyle/>
                        <a:p>
                          <a:pPr marL="0" marR="0" algn="ctr">
                            <a:lnSpc>
                              <a:spcPct val="107000"/>
                            </a:lnSpc>
                            <a:spcBef>
                              <a:spcPts val="300"/>
                            </a:spcBef>
                            <a:spcAft>
                              <a:spcPts val="300"/>
                            </a:spcAft>
                          </a:pPr>
                          <a:r>
                            <a:rPr lang="en-US" sz="1600">
                              <a:effectLst/>
                            </a:rPr>
                            <a:t>5</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tc>
                    <a:tc rowSpan="2">
                      <a:txBody>
                        <a:bodyPr/>
                        <a:lstStyle/>
                        <a:p>
                          <a:pPr marL="0" marR="0" algn="l">
                            <a:lnSpc>
                              <a:spcPct val="107000"/>
                            </a:lnSpc>
                            <a:spcBef>
                              <a:spcPts val="300"/>
                            </a:spcBef>
                            <a:spcAft>
                              <a:spcPts val="300"/>
                            </a:spcAft>
                          </a:pPr>
                          <a:r>
                            <a:rPr lang="en-US" sz="1600" dirty="0" err="1">
                              <a:effectLst/>
                            </a:rPr>
                            <a:t>Độ</a:t>
                          </a:r>
                          <a:r>
                            <a:rPr lang="en-US" sz="1600" dirty="0">
                              <a:effectLst/>
                            </a:rPr>
                            <a:t> </a:t>
                          </a:r>
                          <a:r>
                            <a:rPr lang="en-US" sz="1600" dirty="0" err="1">
                              <a:effectLst/>
                            </a:rPr>
                            <a:t>trong</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rowSpan="2">
                      <a:txBody>
                        <a:bodyPr/>
                        <a:lstStyle/>
                        <a:p>
                          <a:pPr marL="0" marR="0" algn="ctr">
                            <a:lnSpc>
                              <a:spcPct val="107000"/>
                            </a:lnSpc>
                            <a:spcBef>
                              <a:spcPts val="300"/>
                            </a:spcBef>
                            <a:spcAft>
                              <a:spcPts val="300"/>
                            </a:spcAft>
                          </a:pPr>
                          <a:r>
                            <a:rPr lang="en-US" sz="1600">
                              <a:effectLst/>
                            </a:rPr>
                            <a:t>cm</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ctr">
                            <a:lnSpc>
                              <a:spcPct val="107000"/>
                            </a:lnSpc>
                            <a:spcBef>
                              <a:spcPts val="300"/>
                            </a:spcBef>
                            <a:spcAft>
                              <a:spcPts val="300"/>
                            </a:spcAft>
                          </a:pPr>
                          <a:r>
                            <a:rPr lang="da-DK" sz="1600" dirty="0">
                              <a:effectLst/>
                            </a:rPr>
                            <a:t>&gt; 50 </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da-DK" sz="1600" dirty="0">
                              <a:effectLst/>
                            </a:rPr>
                            <a:t>Độ trong cao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da-DK" sz="1600" dirty="0">
                              <a:effectLst/>
                            </a:rPr>
                            <a:t>Bổ sung các chất dinh dưỡng để tảo phát triển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tc>
                    <a:extLst>
                      <a:ext uri="{0D108BD9-81ED-4DB2-BD59-A6C34878D82A}">
                        <a16:rowId xmlns:a16="http://schemas.microsoft.com/office/drawing/2014/main" val="4179000815"/>
                      </a:ext>
                    </a:extLst>
                  </a:tr>
                  <a:tr h="51022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457200" marR="0" algn="ctr">
                            <a:lnSpc>
                              <a:spcPct val="107000"/>
                            </a:lnSpc>
                            <a:spcBef>
                              <a:spcPts val="300"/>
                            </a:spcBef>
                            <a:spcAft>
                              <a:spcPts val="300"/>
                            </a:spcAft>
                          </a:pPr>
                          <a:r>
                            <a:rPr lang="da-DK" sz="1600" dirty="0">
                              <a:effectLst/>
                            </a:rPr>
                            <a:t>&lt; 20</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0"/>
                            </a:spcBef>
                            <a:spcAft>
                              <a:spcPts val="800"/>
                            </a:spcAft>
                          </a:pPr>
                          <a:r>
                            <a:rPr lang="da-DK" sz="1600" dirty="0">
                              <a:effectLst/>
                            </a:rPr>
                            <a:t>Độ trong thấp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tc>
                    <a:tc>
                      <a:txBody>
                        <a:bodyPr/>
                        <a:lstStyle/>
                        <a:p>
                          <a:pPr marL="0" marR="0">
                            <a:lnSpc>
                              <a:spcPct val="107000"/>
                            </a:lnSpc>
                            <a:spcBef>
                              <a:spcPts val="0"/>
                            </a:spcBef>
                            <a:spcAft>
                              <a:spcPts val="800"/>
                            </a:spcAft>
                          </a:pPr>
                          <a:r>
                            <a:rPr lang="en-US" sz="1600" dirty="0" err="1">
                              <a:effectLst/>
                            </a:rPr>
                            <a:t>Thay</a:t>
                          </a:r>
                          <a:r>
                            <a:rPr lang="en-US" sz="1600" dirty="0">
                              <a:effectLst/>
                            </a:rPr>
                            <a:t> </a:t>
                          </a:r>
                          <a:r>
                            <a:rPr lang="en-US" sz="1600" dirty="0" err="1">
                              <a:effectLst/>
                            </a:rPr>
                            <a:t>nước</a:t>
                          </a:r>
                          <a:r>
                            <a:rPr lang="en-US" sz="1600" dirty="0">
                              <a:effectLst/>
                            </a:rPr>
                            <a:t> </a:t>
                          </a:r>
                          <a:r>
                            <a:rPr lang="en-US" sz="1600" dirty="0" err="1">
                              <a:effectLst/>
                            </a:rPr>
                            <a:t>để</a:t>
                          </a:r>
                          <a:r>
                            <a:rPr lang="en-US" sz="1600" dirty="0">
                              <a:effectLst/>
                            </a:rPr>
                            <a:t> </a:t>
                          </a:r>
                          <a:r>
                            <a:rPr lang="en-US" sz="1600" dirty="0" err="1">
                              <a:effectLst/>
                            </a:rPr>
                            <a:t>loại</a:t>
                          </a:r>
                          <a:r>
                            <a:rPr lang="en-US" sz="1600" dirty="0">
                              <a:effectLst/>
                            </a:rPr>
                            <a:t> </a:t>
                          </a:r>
                          <a:r>
                            <a:rPr lang="en-US" sz="1600" dirty="0" err="1">
                              <a:effectLst/>
                            </a:rPr>
                            <a:t>bỏ</a:t>
                          </a:r>
                          <a:r>
                            <a:rPr lang="en-US" sz="1600" dirty="0">
                              <a:effectLst/>
                            </a:rPr>
                            <a:t> </a:t>
                          </a:r>
                          <a:r>
                            <a:rPr lang="en-US" sz="1600" dirty="0" err="1">
                              <a:effectLst/>
                            </a:rPr>
                            <a:t>bớt</a:t>
                          </a:r>
                          <a:r>
                            <a:rPr lang="en-US" sz="1600" dirty="0">
                              <a:effectLst/>
                            </a:rPr>
                            <a:t> </a:t>
                          </a:r>
                          <a:r>
                            <a:rPr lang="en-US" sz="1600" dirty="0" err="1">
                              <a:effectLst/>
                            </a:rPr>
                            <a:t>chất</a:t>
                          </a:r>
                          <a:r>
                            <a:rPr lang="en-US" sz="1600" dirty="0">
                              <a:effectLst/>
                            </a:rPr>
                            <a:t> </a:t>
                          </a:r>
                          <a:r>
                            <a:rPr lang="en-US" sz="1600" dirty="0" err="1">
                              <a:effectLst/>
                            </a:rPr>
                            <a:t>dinh</a:t>
                          </a:r>
                          <a:r>
                            <a:rPr lang="en-US" sz="1600" dirty="0">
                              <a:effectLst/>
                            </a:rPr>
                            <a:t> </a:t>
                          </a:r>
                          <a:r>
                            <a:rPr lang="en-US" sz="1600" dirty="0" err="1">
                              <a:effectLst/>
                            </a:rPr>
                            <a:t>dưỡng</a:t>
                          </a:r>
                          <a:r>
                            <a:rPr lang="en-US" sz="1600" dirty="0">
                              <a:effectLst/>
                            </a:rPr>
                            <a:t> </a:t>
                          </a:r>
                          <a:r>
                            <a:rPr lang="en-US" sz="1600" dirty="0" err="1">
                              <a:effectLst/>
                            </a:rPr>
                            <a:t>và</a:t>
                          </a:r>
                          <a:r>
                            <a:rPr lang="en-US" sz="1600" dirty="0">
                              <a:effectLst/>
                            </a:rPr>
                            <a:t> </a:t>
                          </a:r>
                          <a:r>
                            <a:rPr lang="en-US" sz="1600" dirty="0" err="1">
                              <a:effectLst/>
                            </a:rPr>
                            <a:t>loại</a:t>
                          </a:r>
                          <a:r>
                            <a:rPr lang="en-US" sz="1600" dirty="0">
                              <a:effectLst/>
                            </a:rPr>
                            <a:t> </a:t>
                          </a:r>
                          <a:r>
                            <a:rPr lang="en-US" sz="1600" dirty="0" err="1">
                              <a:effectLst/>
                            </a:rPr>
                            <a:t>bỏ</a:t>
                          </a:r>
                          <a:r>
                            <a:rPr lang="en-US" sz="1600" dirty="0">
                              <a:effectLst/>
                            </a:rPr>
                            <a:t> </a:t>
                          </a:r>
                          <a:r>
                            <a:rPr lang="en-US" sz="1600" dirty="0" err="1">
                              <a:effectLst/>
                            </a:rPr>
                            <a:t>bớt</a:t>
                          </a:r>
                          <a:r>
                            <a:rPr lang="en-US" sz="1600" dirty="0">
                              <a:effectLst/>
                            </a:rPr>
                            <a:t> </a:t>
                          </a:r>
                          <a:r>
                            <a:rPr lang="en-US" sz="1600" dirty="0" err="1">
                              <a:effectLst/>
                            </a:rPr>
                            <a:t>tảo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tc>
                    <a:extLst>
                      <a:ext uri="{0D108BD9-81ED-4DB2-BD59-A6C34878D82A}">
                        <a16:rowId xmlns:a16="http://schemas.microsoft.com/office/drawing/2014/main" val="277877645"/>
                      </a:ext>
                    </a:extLst>
                  </a:tr>
                  <a:tr h="307616">
                    <a:tc>
                      <a:txBody>
                        <a:bodyPr/>
                        <a:lstStyle/>
                        <a:p>
                          <a:pPr marL="0" marR="0" algn="ctr">
                            <a:lnSpc>
                              <a:spcPct val="107000"/>
                            </a:lnSpc>
                            <a:spcBef>
                              <a:spcPts val="300"/>
                            </a:spcBef>
                            <a:spcAft>
                              <a:spcPts val="300"/>
                            </a:spcAft>
                          </a:pPr>
                          <a:r>
                            <a:rPr lang="en-US" sz="1600" dirty="0">
                              <a:effectLst/>
                            </a:rPr>
                            <a:t>6</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solidFill>
                          <a:schemeClr val="bg1">
                            <a:lumMod val="95000"/>
                          </a:schemeClr>
                        </a:solidFill>
                      </a:tcPr>
                    </a:tc>
                    <a:tc>
                      <a:txBody>
                        <a:bodyPr/>
                        <a:lstStyle/>
                        <a:p>
                          <a:pPr marL="0" marR="0" algn="l">
                            <a:lnSpc>
                              <a:spcPct val="107000"/>
                            </a:lnSpc>
                            <a:spcBef>
                              <a:spcPts val="300"/>
                            </a:spcBef>
                            <a:spcAft>
                              <a:spcPts val="300"/>
                            </a:spcAft>
                          </a:pPr>
                          <a:r>
                            <a:rPr lang="en-US" sz="1600" dirty="0">
                              <a:effectLst/>
                            </a:rPr>
                            <a:t>NH</a:t>
                          </a:r>
                          <a:r>
                            <a:rPr lang="en-US" sz="1600" baseline="-25000" dirty="0">
                              <a:effectLst/>
                            </a:rPr>
                            <a:t>3</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ctr">
                            <a:lnSpc>
                              <a:spcPct val="107000"/>
                            </a:lnSpc>
                            <a:spcBef>
                              <a:spcPts val="300"/>
                            </a:spcBef>
                            <a:spcAft>
                              <a:spcPts val="300"/>
                            </a:spcAft>
                          </a:pPr>
                          <a:r>
                            <a:rPr lang="en-US" sz="1600">
                              <a:effectLst/>
                            </a:rPr>
                            <a:t>mg/l</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ctr">
                            <a:lnSpc>
                              <a:spcPct val="107000"/>
                            </a:lnSpc>
                            <a:spcBef>
                              <a:spcPts val="300"/>
                            </a:spcBef>
                            <a:spcAft>
                              <a:spcPts val="300"/>
                            </a:spcAft>
                          </a:pPr>
                          <a:r>
                            <a:rPr lang="en-US" sz="1600" dirty="0">
                              <a:effectLst/>
                            </a:rPr>
                            <a:t>&gt; 1,0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spcBef>
                              <a:spcPts val="300"/>
                            </a:spcBef>
                            <a:spcAft>
                              <a:spcPts val="300"/>
                            </a:spcAft>
                          </a:pPr>
                          <a:r>
                            <a:rPr lang="en-US" sz="1600" dirty="0">
                              <a:effectLst/>
                            </a:rPr>
                            <a:t>NH</a:t>
                          </a:r>
                          <a:r>
                            <a:rPr lang="en-US" sz="1600" baseline="-25000" dirty="0">
                              <a:effectLst/>
                            </a:rPr>
                            <a:t>3­­ ­</a:t>
                          </a:r>
                          <a:r>
                            <a:rPr lang="en-US" sz="1600" dirty="0" err="1">
                              <a:effectLst/>
                            </a:rPr>
                            <a:t>cao</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spcBef>
                              <a:spcPts val="300"/>
                            </a:spcBef>
                            <a:spcAft>
                              <a:spcPts val="300"/>
                            </a:spcAft>
                          </a:pPr>
                          <a:r>
                            <a:rPr lang="en-US" sz="1600" dirty="0" err="1">
                              <a:effectLst/>
                            </a:rPr>
                            <a:t>Tăng</a:t>
                          </a:r>
                          <a:r>
                            <a:rPr lang="en-US" sz="1600" dirty="0">
                              <a:effectLst/>
                            </a:rPr>
                            <a:t> </a:t>
                          </a:r>
                          <a:r>
                            <a:rPr lang="en-US" sz="1600" dirty="0" err="1">
                              <a:effectLst/>
                            </a:rPr>
                            <a:t>cường</a:t>
                          </a:r>
                          <a:r>
                            <a:rPr lang="en-US" sz="1600" dirty="0">
                              <a:effectLst/>
                            </a:rPr>
                            <a:t> </a:t>
                          </a:r>
                          <a:r>
                            <a:rPr lang="en-US" sz="1600" dirty="0" err="1">
                              <a:effectLst/>
                            </a:rPr>
                            <a:t>đánh</a:t>
                          </a:r>
                          <a:r>
                            <a:rPr lang="en-US" sz="1600" dirty="0">
                              <a:effectLst/>
                            </a:rPr>
                            <a:t> vi </a:t>
                          </a:r>
                          <a:r>
                            <a:rPr lang="en-US" sz="1600" dirty="0" err="1">
                              <a:effectLst/>
                            </a:rPr>
                            <a:t>sinh</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solidFill>
                          <a:schemeClr val="bg1">
                            <a:lumMod val="95000"/>
                          </a:schemeClr>
                        </a:solidFill>
                      </a:tcPr>
                    </a:tc>
                    <a:extLst>
                      <a:ext uri="{0D108BD9-81ED-4DB2-BD59-A6C34878D82A}">
                        <a16:rowId xmlns:a16="http://schemas.microsoft.com/office/drawing/2014/main" val="585231378"/>
                      </a:ext>
                    </a:extLst>
                  </a:tr>
                  <a:tr h="675841">
                    <a:tc>
                      <a:txBody>
                        <a:bodyPr/>
                        <a:lstStyle/>
                        <a:p>
                          <a:pPr marL="0" marR="0" algn="ctr">
                            <a:lnSpc>
                              <a:spcPct val="107000"/>
                            </a:lnSpc>
                            <a:spcBef>
                              <a:spcPts val="300"/>
                            </a:spcBef>
                            <a:spcAft>
                              <a:spcPts val="300"/>
                            </a:spcAft>
                          </a:pPr>
                          <a:r>
                            <a:rPr lang="en-US" sz="1600">
                              <a:effectLst/>
                            </a:rPr>
                            <a:t>7</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tc>
                    <a:tc>
                      <a:txBody>
                        <a:bodyPr/>
                        <a:lstStyle/>
                        <a:p>
                          <a:pPr marL="0" marR="0" algn="l">
                            <a:lnSpc>
                              <a:spcPct val="107000"/>
                            </a:lnSpc>
                            <a:spcBef>
                              <a:spcPts val="300"/>
                            </a:spcBef>
                            <a:spcAft>
                              <a:spcPts val="300"/>
                            </a:spcAft>
                          </a:pPr>
                          <a:r>
                            <a:rPr lang="en-US" sz="1600" dirty="0">
                              <a:effectLst/>
                            </a:rPr>
                            <a:t>H</a:t>
                          </a:r>
                          <a:r>
                            <a:rPr lang="en-US" sz="1600" baseline="-25000" dirty="0">
                              <a:effectLst/>
                            </a:rPr>
                            <a:t>2</a:t>
                          </a:r>
                          <a:r>
                            <a:rPr lang="en-US" sz="1600" dirty="0">
                              <a:effectLst/>
                            </a:rPr>
                            <a:t>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ctr">
                            <a:lnSpc>
                              <a:spcPct val="107000"/>
                            </a:lnSpc>
                            <a:spcBef>
                              <a:spcPts val="300"/>
                            </a:spcBef>
                            <a:spcAft>
                              <a:spcPts val="300"/>
                            </a:spcAft>
                          </a:pPr>
                          <a:r>
                            <a:rPr lang="en-US" sz="1600">
                              <a:effectLst/>
                            </a:rPr>
                            <a:t>mg/l</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ctr">
                            <a:lnSpc>
                              <a:spcPct val="107000"/>
                            </a:lnSpc>
                            <a:spcBef>
                              <a:spcPts val="300"/>
                            </a:spcBef>
                            <a:spcAft>
                              <a:spcPts val="300"/>
                            </a:spcAft>
                          </a:pPr>
                          <a:r>
                            <a:rPr lang="da-DK" sz="1600" dirty="0">
                              <a:effectLst/>
                            </a:rPr>
                            <a:t>&gt;  0,05</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gn="l">
                            <a:lnSpc>
                              <a:spcPct val="107000"/>
                            </a:lnSpc>
                            <a:spcBef>
                              <a:spcPts val="300"/>
                            </a:spcBef>
                            <a:spcAft>
                              <a:spcPts val="300"/>
                            </a:spcAft>
                          </a:pPr>
                          <a:r>
                            <a:rPr lang="en-US" sz="1600" dirty="0">
                              <a:effectLst/>
                            </a:rPr>
                            <a:t>NH</a:t>
                          </a:r>
                          <a:r>
                            <a:rPr lang="en-US" sz="1600" baseline="-25000" dirty="0">
                              <a:effectLst/>
                            </a:rPr>
                            <a:t>3­­ ­­</a:t>
                          </a:r>
                          <a:r>
                            <a:rPr lang="en-US" sz="1600" dirty="0" err="1">
                              <a:effectLst/>
                            </a:rPr>
                            <a:t>cao</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tc>
                      <a:txBody>
                        <a:bodyPr/>
                        <a:lstStyle/>
                        <a:p>
                          <a:pPr marL="0" marR="0">
                            <a:lnSpc>
                              <a:spcPct val="107000"/>
                            </a:lnSpc>
                            <a:spcBef>
                              <a:spcPts val="300"/>
                            </a:spcBef>
                            <a:spcAft>
                              <a:spcPts val="300"/>
                            </a:spcAft>
                          </a:pPr>
                          <a:r>
                            <a:rPr lang="en-US" sz="1600" dirty="0" err="1">
                              <a:effectLst/>
                            </a:rPr>
                            <a:t>Thay</a:t>
                          </a:r>
                          <a:r>
                            <a:rPr lang="en-US" sz="1600" dirty="0">
                              <a:effectLst/>
                            </a:rPr>
                            <a:t> </a:t>
                          </a:r>
                          <a:r>
                            <a:rPr lang="en-US" sz="1600" dirty="0" err="1">
                              <a:effectLst/>
                            </a:rPr>
                            <a:t>nước</a:t>
                          </a:r>
                          <a:r>
                            <a:rPr lang="en-US" sz="1600" dirty="0">
                              <a:effectLst/>
                            </a:rPr>
                            <a:t>, </a:t>
                          </a:r>
                        </a:p>
                        <a:p>
                          <a:pPr marL="0" marR="0">
                            <a:lnSpc>
                              <a:spcPct val="107000"/>
                            </a:lnSpc>
                            <a:spcBef>
                              <a:spcPts val="300"/>
                            </a:spcBef>
                            <a:spcAft>
                              <a:spcPts val="300"/>
                            </a:spcAft>
                          </a:pPr>
                          <a:r>
                            <a:rPr lang="en-US" sz="1600" dirty="0" err="1">
                              <a:effectLst/>
                            </a:rPr>
                            <a:t>Không</a:t>
                          </a:r>
                          <a:r>
                            <a:rPr lang="en-US" sz="1600" dirty="0">
                              <a:effectLst/>
                            </a:rPr>
                            <a:t> </a:t>
                          </a:r>
                          <a:r>
                            <a:rPr lang="en-US" sz="1600" dirty="0" err="1">
                              <a:effectLst/>
                            </a:rPr>
                            <a:t>khuấy</a:t>
                          </a:r>
                          <a:r>
                            <a:rPr lang="en-US" sz="1600" dirty="0">
                              <a:effectLst/>
                            </a:rPr>
                            <a:t> </a:t>
                          </a:r>
                          <a:r>
                            <a:rPr lang="en-US" sz="1600" dirty="0" err="1">
                              <a:effectLst/>
                            </a:rPr>
                            <a:t>động</a:t>
                          </a:r>
                          <a:r>
                            <a:rPr lang="en-US" sz="1600" dirty="0">
                              <a:effectLst/>
                            </a:rPr>
                            <a:t> </a:t>
                          </a:r>
                          <a:r>
                            <a:rPr lang="en-US" sz="1600" dirty="0" err="1">
                              <a:effectLst/>
                            </a:rPr>
                            <a:t>lớp</a:t>
                          </a:r>
                          <a:r>
                            <a:rPr lang="en-US" sz="1600" dirty="0">
                              <a:effectLst/>
                            </a:rPr>
                            <a:t> </a:t>
                          </a:r>
                          <a:r>
                            <a:rPr lang="en-US" sz="1600" dirty="0" err="1">
                              <a:effectLst/>
                            </a:rPr>
                            <a:t>bùn</a:t>
                          </a:r>
                          <a:r>
                            <a:rPr lang="en-US" sz="1600" dirty="0">
                              <a:effectLst/>
                            </a:rPr>
                            <a:t> </a:t>
                          </a:r>
                          <a:r>
                            <a:rPr lang="en-US" sz="1600" dirty="0" err="1">
                              <a:effectLst/>
                            </a:rPr>
                            <a:t>đáy</a:t>
                          </a:r>
                          <a:r>
                            <a:rPr lang="en-US" sz="1600" dirty="0">
                              <a:effectLst/>
                            </a:rPr>
                            <a:t> </a:t>
                          </a:r>
                          <a:r>
                            <a:rPr lang="en-US" sz="1600" dirty="0" err="1">
                              <a:effectLst/>
                            </a:rPr>
                            <a:t>ao</a:t>
                          </a:r>
                          <a:r>
                            <a:rPr lang="en-US" sz="1600" dirty="0">
                              <a:effectLst/>
                            </a:rPr>
                            <a:t> </a:t>
                          </a:r>
                          <a:r>
                            <a:rPr lang="en-US" sz="1600" dirty="0" err="1">
                              <a:effectLst/>
                            </a:rPr>
                            <a:t>trong</a:t>
                          </a:r>
                          <a:r>
                            <a:rPr lang="en-US" sz="1600" dirty="0">
                              <a:effectLst/>
                            </a:rPr>
                            <a:t> </a:t>
                          </a:r>
                          <a:r>
                            <a:rPr lang="en-US" sz="1600" dirty="0" err="1">
                              <a:effectLst/>
                            </a:rPr>
                            <a:t>vụ</a:t>
                          </a:r>
                          <a:r>
                            <a:rPr lang="en-US" sz="1600" dirty="0">
                              <a:effectLst/>
                            </a:rPr>
                            <a:t> </a:t>
                          </a:r>
                          <a:r>
                            <a:rPr lang="en-US" sz="1600" dirty="0" err="1">
                              <a:effectLst/>
                            </a:rPr>
                            <a:t>nuôi</a:t>
                          </a:r>
                          <a:r>
                            <a:rPr lang="en-US" sz="1600" dirty="0">
                              <a:effectLst/>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tc>
                    <a:extLst>
                      <a:ext uri="{0D108BD9-81ED-4DB2-BD59-A6C34878D82A}">
                        <a16:rowId xmlns:a16="http://schemas.microsoft.com/office/drawing/2014/main" val="1360500321"/>
                      </a:ext>
                    </a:extLst>
                  </a:tr>
                  <a:tr h="307616">
                    <a:tc rowSpan="2">
                      <a:txBody>
                        <a:bodyPr/>
                        <a:lstStyle/>
                        <a:p>
                          <a:pPr marL="0" marR="0" algn="ctr">
                            <a:lnSpc>
                              <a:spcPct val="107000"/>
                            </a:lnSpc>
                            <a:spcBef>
                              <a:spcPts val="300"/>
                            </a:spcBef>
                            <a:spcAft>
                              <a:spcPts val="300"/>
                            </a:spcAft>
                          </a:pPr>
                          <a:r>
                            <a:rPr lang="en-US" sz="1600" dirty="0">
                              <a:effectLst/>
                            </a:rPr>
                            <a:t>8</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solidFill>
                          <a:schemeClr val="bg1">
                            <a:lumMod val="95000"/>
                          </a:schemeClr>
                        </a:solidFill>
                      </a:tcPr>
                    </a:tc>
                    <a:tc rowSpan="2">
                      <a:txBody>
                        <a:bodyPr/>
                        <a:lstStyle/>
                        <a:p>
                          <a:pPr marL="0" marR="0" algn="l">
                            <a:lnSpc>
                              <a:spcPct val="107000"/>
                            </a:lnSpc>
                            <a:spcBef>
                              <a:spcPts val="300"/>
                            </a:spcBef>
                            <a:spcAft>
                              <a:spcPts val="300"/>
                            </a:spcAft>
                          </a:pPr>
                          <a:r>
                            <a:rPr lang="en-US" sz="1600" dirty="0" err="1">
                              <a:effectLst/>
                            </a:rPr>
                            <a:t>Nhiệt</a:t>
                          </a:r>
                          <a:r>
                            <a:rPr lang="en-US" sz="1600" dirty="0">
                              <a:effectLst/>
                            </a:rPr>
                            <a:t> </a:t>
                          </a:r>
                          <a:r>
                            <a:rPr lang="en-US" sz="1600" dirty="0" err="1">
                              <a:effectLst/>
                            </a:rPr>
                            <a:t>độ</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rowSpan="2">
                      <a:txBody>
                        <a:bodyPr/>
                        <a:lstStyle/>
                        <a:p>
                          <a:pPr marL="0" marR="0" algn="ctr">
                            <a:lnSpc>
                              <a:spcPct val="107000"/>
                            </a:lnSpc>
                            <a:spcBef>
                              <a:spcPts val="300"/>
                            </a:spcBef>
                            <a:spcAft>
                              <a:spcPts val="300"/>
                            </a:spcAft>
                          </a:pPr>
                          <a:r>
                            <a:rPr lang="en-US" sz="1600" baseline="30000" dirty="0" err="1">
                              <a:effectLst/>
                            </a:rPr>
                            <a:t>o</a:t>
                          </a:r>
                          <a:r>
                            <a:rPr lang="en-US" sz="1600" dirty="0" err="1">
                              <a:effectLst/>
                            </a:rPr>
                            <a:t>C</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ctr">
                            <a:lnSpc>
                              <a:spcPct val="107000"/>
                            </a:lnSpc>
                            <a:spcBef>
                              <a:spcPts val="300"/>
                            </a:spcBef>
                            <a:spcAft>
                              <a:spcPts val="300"/>
                            </a:spcAft>
                          </a:pPr>
                          <a:r>
                            <a:rPr lang="da-DK" sz="1600" dirty="0">
                              <a:effectLst/>
                            </a:rPr>
                            <a:t>&lt; 18 </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spcBef>
                              <a:spcPts val="0"/>
                            </a:spcBef>
                            <a:spcAft>
                              <a:spcPts val="800"/>
                            </a:spcAft>
                          </a:pPr>
                          <a:r>
                            <a:rPr lang="da-DK" sz="1600" dirty="0">
                              <a:effectLst/>
                            </a:rPr>
                            <a:t>Nhiệt độ thấp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spcBef>
                              <a:spcPts val="0"/>
                            </a:spcBef>
                            <a:spcAft>
                              <a:spcPts val="800"/>
                            </a:spcAft>
                          </a:pPr>
                          <a:r>
                            <a:rPr lang="en-US" sz="1600" dirty="0" err="1">
                              <a:effectLst/>
                            </a:rPr>
                            <a:t>Cấp</a:t>
                          </a:r>
                          <a:r>
                            <a:rPr lang="en-US" sz="1600" dirty="0">
                              <a:effectLst/>
                            </a:rPr>
                            <a:t> </a:t>
                          </a:r>
                          <a:r>
                            <a:rPr lang="en-US" sz="1600" dirty="0" err="1">
                              <a:effectLst/>
                            </a:rPr>
                            <a:t>thêm</a:t>
                          </a:r>
                          <a:r>
                            <a:rPr lang="en-US" sz="1600" dirty="0">
                              <a:effectLst/>
                            </a:rPr>
                            <a:t> </a:t>
                          </a:r>
                          <a:r>
                            <a:rPr lang="en-US" sz="1600" dirty="0" err="1">
                              <a:effectLst/>
                            </a:rPr>
                            <a:t>nhiệt</a:t>
                          </a:r>
                          <a:r>
                            <a:rPr lang="en-US" sz="1600" dirty="0">
                              <a:effectLst/>
                            </a:rPr>
                            <a:t>, </a:t>
                          </a:r>
                          <a:r>
                            <a:rPr lang="en-US" sz="1600" dirty="0" err="1">
                              <a:effectLst/>
                            </a:rPr>
                            <a:t>giữ</a:t>
                          </a:r>
                          <a:r>
                            <a:rPr lang="en-US" sz="1600" dirty="0">
                              <a:effectLst/>
                            </a:rPr>
                            <a:t> </a:t>
                          </a:r>
                          <a:r>
                            <a:rPr lang="en-US" sz="1600" dirty="0" err="1">
                              <a:effectLst/>
                            </a:rPr>
                            <a:t>nhiệt</a:t>
                          </a: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solidFill>
                          <a:schemeClr val="bg1">
                            <a:lumMod val="95000"/>
                          </a:schemeClr>
                        </a:solidFill>
                      </a:tcPr>
                    </a:tc>
                    <a:extLst>
                      <a:ext uri="{0D108BD9-81ED-4DB2-BD59-A6C34878D82A}">
                        <a16:rowId xmlns:a16="http://schemas.microsoft.com/office/drawing/2014/main" val="2852801829"/>
                      </a:ext>
                    </a:extLst>
                  </a:tr>
                  <a:tr h="2493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dirty="0">
                              <a:effectLst/>
                            </a:rPr>
                            <a:t>&gt; 33</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gn="l">
                            <a:lnSpc>
                              <a:spcPct val="107000"/>
                            </a:lnSpc>
                            <a:spcBef>
                              <a:spcPts val="0"/>
                            </a:spcBef>
                            <a:spcAft>
                              <a:spcPts val="800"/>
                            </a:spcAft>
                          </a:pPr>
                          <a:r>
                            <a:rPr lang="da-DK" sz="1600" dirty="0">
                              <a:effectLst/>
                            </a:rPr>
                            <a:t>Nhiệt độ cao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nchor="ctr">
                        <a:solidFill>
                          <a:schemeClr val="bg1">
                            <a:lumMod val="95000"/>
                          </a:schemeClr>
                        </a:solidFill>
                      </a:tcPr>
                    </a:tc>
                    <a:tc>
                      <a:txBody>
                        <a:bodyPr/>
                        <a:lstStyle/>
                        <a:p>
                          <a:pPr marL="0" marR="0">
                            <a:lnSpc>
                              <a:spcPct val="107000"/>
                            </a:lnSpc>
                            <a:spcBef>
                              <a:spcPts val="0"/>
                            </a:spcBef>
                            <a:spcAft>
                              <a:spcPts val="800"/>
                            </a:spcAft>
                          </a:pPr>
                          <a:r>
                            <a:rPr lang="en-US" sz="1600" dirty="0" err="1">
                              <a:effectLst/>
                            </a:rPr>
                            <a:t>Giải</a:t>
                          </a:r>
                          <a:r>
                            <a:rPr lang="en-US" sz="1600" dirty="0">
                              <a:effectLst/>
                            </a:rPr>
                            <a:t> </a:t>
                          </a:r>
                          <a:r>
                            <a:rPr lang="en-US" sz="1600" dirty="0" err="1">
                              <a:effectLst/>
                            </a:rPr>
                            <a:t>nhiệt</a:t>
                          </a:r>
                          <a:r>
                            <a:rPr lang="en-US" sz="1600" dirty="0">
                              <a:effectLst/>
                            </a:rPr>
                            <a:t>, </a:t>
                          </a:r>
                          <a:r>
                            <a:rPr lang="en-US" sz="1600" dirty="0" err="1">
                              <a:effectLst/>
                            </a:rPr>
                            <a:t>cách</a:t>
                          </a:r>
                          <a:r>
                            <a:rPr lang="en-US" sz="1600" dirty="0">
                              <a:effectLst/>
                            </a:rPr>
                            <a:t> </a:t>
                          </a:r>
                          <a:r>
                            <a:rPr lang="en-US" sz="1600" dirty="0" err="1">
                              <a:effectLst/>
                            </a:rPr>
                            <a:t>nhiệt</a:t>
                          </a: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400" marR="47400" marT="0" marB="0">
                        <a:solidFill>
                          <a:schemeClr val="bg1">
                            <a:lumMod val="95000"/>
                          </a:schemeClr>
                        </a:solidFill>
                      </a:tcPr>
                    </a:tc>
                    <a:extLst>
                      <a:ext uri="{0D108BD9-81ED-4DB2-BD59-A6C34878D82A}">
                        <a16:rowId xmlns:a16="http://schemas.microsoft.com/office/drawing/2014/main" val="890069169"/>
                      </a:ext>
                    </a:extLst>
                  </a:tr>
                </a:tbl>
              </a:graphicData>
            </a:graphic>
          </p:graphicFrame>
        </mc:Fallback>
      </mc:AlternateContent>
    </p:spTree>
    <p:extLst>
      <p:ext uri="{BB962C8B-B14F-4D97-AF65-F5344CB8AC3E}">
        <p14:creationId xmlns:p14="http://schemas.microsoft.com/office/powerpoint/2010/main" val="536385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36</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5365571"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tin </a:t>
            </a:r>
            <a:r>
              <a:rPr lang="en-US" sz="2400" b="1" dirty="0" err="1">
                <a:solidFill>
                  <a:srgbClr val="0070C0"/>
                </a:solidFill>
                <a:latin typeface="Arial" panose="020B0604020202020204" pitchFamily="34" charset="0"/>
                <a:cs typeface="Arial" panose="020B0604020202020204" pitchFamily="34" charset="0"/>
              </a:rPr>
              <a:t>hỗ</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trợ</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đến</a:t>
            </a:r>
            <a:r>
              <a:rPr lang="en-US" sz="2400" b="1" dirty="0">
                <a:solidFill>
                  <a:srgbClr val="0070C0"/>
                </a:solidFill>
                <a:latin typeface="Arial" panose="020B0604020202020204" pitchFamily="34" charset="0"/>
                <a:cs typeface="Arial" panose="020B0604020202020204" pitchFamily="34" charset="0"/>
              </a:rPr>
              <a:t> ng</a:t>
            </a:r>
            <a:r>
              <a:rPr lang="vi-VN" sz="2400" b="1" dirty="0">
                <a:solidFill>
                  <a:srgbClr val="0070C0"/>
                </a:solidFill>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dùng</a:t>
            </a:r>
            <a:endParaRPr lang="en-US" sz="2400" b="1" dirty="0">
              <a:solidFill>
                <a:srgbClr val="0070C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E78C8342-D61A-4841-9E6A-EF64C572B7BD}"/>
              </a:ext>
            </a:extLst>
          </p:cNvPr>
          <p:cNvSpPr/>
          <p:nvPr/>
        </p:nvSpPr>
        <p:spPr>
          <a:xfrm>
            <a:off x="3310468" y="5905500"/>
            <a:ext cx="5029200" cy="369332"/>
          </a:xfrm>
          <a:prstGeom prst="rect">
            <a:avLst/>
          </a:prstGeom>
        </p:spPr>
        <p:txBody>
          <a:bodyPr wrap="squar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Giao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diện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cảnh</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báo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cho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ng</a:t>
            </a:r>
            <a:r>
              <a:rPr lang="vi-VN" dirty="0">
                <a:solidFill>
                  <a:srgbClr val="000000"/>
                </a:solidFill>
                <a:latin typeface="Cambria" panose="02040503050406030204" pitchFamily="18" charset="0"/>
                <a:ea typeface="Calibri" panose="020F0502020204030204" pitchFamily="34" charset="0"/>
                <a:cs typeface="Times New Roman" panose="02020603050405020304" pitchFamily="18" charset="0"/>
              </a:rPr>
              <a:t>ư</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ời</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sử</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dụng</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8E2A5802-E7B8-4177-8609-316540DF696C}"/>
              </a:ext>
            </a:extLst>
          </p:cNvPr>
          <p:cNvPicPr/>
          <p:nvPr/>
        </p:nvPicPr>
        <p:blipFill>
          <a:blip r:embed="rId4"/>
          <a:stretch>
            <a:fillRect/>
          </a:stretch>
        </p:blipFill>
        <p:spPr>
          <a:xfrm>
            <a:off x="955103" y="1634309"/>
            <a:ext cx="10281794" cy="4271191"/>
          </a:xfrm>
          <a:prstGeom prst="rect">
            <a:avLst/>
          </a:prstGeom>
          <a:ln>
            <a:solidFill>
              <a:schemeClr val="accent1"/>
            </a:solidFill>
          </a:ln>
        </p:spPr>
      </p:pic>
    </p:spTree>
    <p:extLst>
      <p:ext uri="{BB962C8B-B14F-4D97-AF65-F5344CB8AC3E}">
        <p14:creationId xmlns:p14="http://schemas.microsoft.com/office/powerpoint/2010/main" val="2328954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37</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684022"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Thử</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nghiệm</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hệ</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thống</a:t>
            </a:r>
            <a:endParaRPr lang="en-US" sz="2400" b="1" dirty="0">
              <a:solidFill>
                <a:srgbClr val="0070C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7AA9FE91-D42A-497F-9FBA-4E37274E0525}"/>
              </a:ext>
            </a:extLst>
          </p:cNvPr>
          <p:cNvSpPr/>
          <p:nvPr/>
        </p:nvSpPr>
        <p:spPr>
          <a:xfrm>
            <a:off x="374123" y="2452661"/>
            <a:ext cx="8760732" cy="461665"/>
          </a:xfrm>
          <a:prstGeom prst="rect">
            <a:avLst/>
          </a:prstGeom>
        </p:spPr>
        <p:txBody>
          <a:bodyPr wrap="none">
            <a:spAutoFit/>
          </a:bodyPr>
          <a:lstStyle/>
          <a:p>
            <a:pPr marL="342900" indent="-342900">
              <a:buFont typeface="Arial" panose="020B0604020202020204" pitchFamily="34" charset="0"/>
              <a:buChar char="•"/>
            </a:pPr>
            <a:r>
              <a:rPr lang="vi-VN" sz="2400" dirty="0">
                <a:ea typeface="Calibri" panose="020F0502020204030204" pitchFamily="34" charset="0"/>
                <a:cs typeface="Times New Roman" panose="02020603050405020304" pitchFamily="18" charset="0"/>
              </a:rPr>
              <a:t>Đánh giá độ tin cậy, hoạt động ổn định của toàn bộ hệ thống</a:t>
            </a:r>
            <a:r>
              <a:rPr lang="en-US" sz="2400" dirty="0">
                <a:ea typeface="Calibri" panose="020F0502020204030204" pitchFamily="34" charset="0"/>
                <a:cs typeface="Times New Roman" panose="02020603050405020304" pitchFamily="18" charset="0"/>
              </a:rPr>
              <a:t>.</a:t>
            </a:r>
            <a:endParaRPr lang="en-US" sz="2400" dirty="0"/>
          </a:p>
        </p:txBody>
      </p:sp>
      <p:sp>
        <p:nvSpPr>
          <p:cNvPr id="8" name="TextBox 7">
            <a:extLst>
              <a:ext uri="{FF2B5EF4-FFF2-40B4-BE49-F238E27FC236}">
                <a16:creationId xmlns:a16="http://schemas.microsoft.com/office/drawing/2014/main" id="{23468D1A-7CA3-4BAE-84E5-40952F744A92}"/>
              </a:ext>
            </a:extLst>
          </p:cNvPr>
          <p:cNvSpPr txBox="1"/>
          <p:nvPr/>
        </p:nvSpPr>
        <p:spPr>
          <a:xfrm>
            <a:off x="374123" y="1770453"/>
            <a:ext cx="1518364"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Mục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đích</a:t>
            </a:r>
            <a:r>
              <a:rPr lang="en-US" sz="2400"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19D2F74E-6094-4824-85F7-9C6A7DFF898C}"/>
              </a:ext>
            </a:extLst>
          </p:cNvPr>
          <p:cNvSpPr/>
          <p:nvPr/>
        </p:nvSpPr>
        <p:spPr>
          <a:xfrm>
            <a:off x="374123" y="3119269"/>
            <a:ext cx="11225209" cy="830997"/>
          </a:xfrm>
          <a:prstGeom prst="rect">
            <a:avLst/>
          </a:prstGeom>
        </p:spPr>
        <p:txBody>
          <a:bodyPr wrap="square">
            <a:spAutoFit/>
          </a:bodyPr>
          <a:lstStyle/>
          <a:p>
            <a:pPr marL="342900" indent="-342900">
              <a:buFont typeface="Arial" panose="020B0604020202020204" pitchFamily="34" charset="0"/>
              <a:buChar char="•"/>
            </a:pPr>
            <a:r>
              <a:rPr lang="vi-VN" sz="2400" dirty="0">
                <a:cs typeface="Times New Roman" panose="02020603050405020304" pitchFamily="18" charset="0"/>
              </a:rPr>
              <a:t>Kiểm tra, hoàn thiện lại thiết kế và các chức năng phần cứng, phần mềm trong thiết bị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khắc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phục</a:t>
            </a:r>
            <a:r>
              <a:rPr lang="en-US" sz="2400" dirty="0">
                <a:latin typeface="Arial" panose="020B0604020202020204" pitchFamily="34" charset="0"/>
                <a:cs typeface="Arial" panose="020B0604020202020204" pitchFamily="34" charset="0"/>
              </a:rPr>
              <a:t>.</a:t>
            </a:r>
          </a:p>
        </p:txBody>
      </p:sp>
      <p:sp>
        <p:nvSpPr>
          <p:cNvPr id="17" name="Rectangle 16">
            <a:extLst>
              <a:ext uri="{FF2B5EF4-FFF2-40B4-BE49-F238E27FC236}">
                <a16:creationId xmlns:a16="http://schemas.microsoft.com/office/drawing/2014/main" id="{297FF1C6-3B2B-4B18-B61F-C9F7339AC373}"/>
              </a:ext>
            </a:extLst>
          </p:cNvPr>
          <p:cNvSpPr/>
          <p:nvPr/>
        </p:nvSpPr>
        <p:spPr>
          <a:xfrm>
            <a:off x="374123" y="4044652"/>
            <a:ext cx="11225209" cy="830997"/>
          </a:xfrm>
          <a:prstGeom prst="rect">
            <a:avLst/>
          </a:prstGeom>
        </p:spPr>
        <p:txBody>
          <a:bodyPr wrap="square">
            <a:spAutoFit/>
          </a:bodyPr>
          <a:lstStyle/>
          <a:p>
            <a:pPr marL="342900" indent="-342900">
              <a:buFont typeface="Arial" panose="020B0604020202020204" pitchFamily="34" charset="0"/>
              <a:buChar char="•"/>
            </a:pPr>
            <a:r>
              <a:rPr lang="vi-VN" sz="2400" dirty="0">
                <a:cs typeface="Times New Roman" panose="02020603050405020304" pitchFamily="18" charset="0"/>
              </a:rPr>
              <a:t>Làm cơ sở căn cứ để có thể đánh giá, hoàn thiện trước khi đưa thiết bị đi kiểm tra hiệu chuẩn tại các cơ quan chức năng cũng như đưa đi thử nghiệm thực tế</a:t>
            </a:r>
            <a:r>
              <a:rPr lang="en-US" sz="2400" dirty="0">
                <a:cs typeface="Times New Roman" panose="02020603050405020304" pitchFamily="18" charset="0"/>
              </a:rPr>
              <a: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2413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38</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684022"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Thử</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nghiệm</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hệ</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thống</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72D35AE-6391-44B1-9FC4-E38D992DE8CE}"/>
              </a:ext>
            </a:extLst>
          </p:cNvPr>
          <p:cNvGraphicFramePr>
            <a:graphicFrameLocks noGrp="1"/>
          </p:cNvGraphicFramePr>
          <p:nvPr>
            <p:extLst>
              <p:ext uri="{D42A27DB-BD31-4B8C-83A1-F6EECF244321}">
                <p14:modId xmlns:p14="http://schemas.microsoft.com/office/powerpoint/2010/main" val="2492663409"/>
              </p:ext>
            </p:extLst>
          </p:nvPr>
        </p:nvGraphicFramePr>
        <p:xfrm>
          <a:off x="962871" y="2419364"/>
          <a:ext cx="10266258" cy="2307542"/>
        </p:xfrm>
        <a:graphic>
          <a:graphicData uri="http://schemas.openxmlformats.org/drawingml/2006/table">
            <a:tbl>
              <a:tblPr firstRow="1" firstCol="1" bandRow="1"/>
              <a:tblGrid>
                <a:gridCol w="1013408">
                  <a:extLst>
                    <a:ext uri="{9D8B030D-6E8A-4147-A177-3AD203B41FA5}">
                      <a16:colId xmlns:a16="http://schemas.microsoft.com/office/drawing/2014/main" val="64644346"/>
                    </a:ext>
                  </a:extLst>
                </a:gridCol>
                <a:gridCol w="9252850">
                  <a:extLst>
                    <a:ext uri="{9D8B030D-6E8A-4147-A177-3AD203B41FA5}">
                      <a16:colId xmlns:a16="http://schemas.microsoft.com/office/drawing/2014/main" val="301316287"/>
                    </a:ext>
                  </a:extLst>
                </a:gridCol>
              </a:tblGrid>
              <a:tr h="482546">
                <a:tc>
                  <a:txBody>
                    <a:bodyPr/>
                    <a:lstStyle/>
                    <a:p>
                      <a:pPr marL="0" marR="0" algn="ctr">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1</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Chất lượng mẫu đo trong bình đo được đối chiếu với mẫu lấy thủ công tại điểm đo.</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4740920"/>
                  </a:ext>
                </a:extLst>
              </a:tr>
              <a:tr h="442519">
                <a:tc>
                  <a:txBody>
                    <a:bodyPr/>
                    <a:lstStyle/>
                    <a:p>
                      <a:pPr marL="0" marR="0" algn="ctr">
                        <a:lnSpc>
                          <a:spcPct val="150000"/>
                        </a:lnSpc>
                        <a:spcBef>
                          <a:spcPts val="0"/>
                        </a:spcBef>
                        <a:spcAft>
                          <a:spcPts val="600"/>
                        </a:spcAft>
                      </a:pPr>
                      <a:r>
                        <a:rPr lang="vi-VN" sz="1800">
                          <a:effectLst/>
                          <a:latin typeface="+mn-lt"/>
                          <a:ea typeface="Calibri" panose="020F0502020204030204" pitchFamily="34" charset="0"/>
                          <a:cs typeface="Times New Roman" panose="02020603050405020304" pitchFamily="18" charset="0"/>
                        </a:rPr>
                        <a:t>2</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Kết quả đo được đối chiếu với kết quả phân tích mẫu tại phòng thí nghiệm.</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8577266"/>
                  </a:ext>
                </a:extLst>
              </a:tr>
              <a:tr h="490386">
                <a:tc>
                  <a:txBody>
                    <a:bodyPr/>
                    <a:lstStyle/>
                    <a:p>
                      <a:pPr marL="0" marR="0" algn="ctr">
                        <a:lnSpc>
                          <a:spcPct val="150000"/>
                        </a:lnSpc>
                        <a:spcBef>
                          <a:spcPts val="0"/>
                        </a:spcBef>
                        <a:spcAft>
                          <a:spcPts val="600"/>
                        </a:spcAft>
                      </a:pPr>
                      <a:r>
                        <a:rPr lang="vi-VN" sz="1800">
                          <a:effectLst/>
                          <a:latin typeface="+mn-lt"/>
                          <a:ea typeface="Calibri" panose="020F0502020204030204" pitchFamily="34" charset="0"/>
                          <a:cs typeface="Times New Roman" panose="02020603050405020304" pitchFamily="18" charset="0"/>
                        </a:rPr>
                        <a:t>3</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Còi cảnh báo khi có chỉ tiêu vượt ngưỡng hoặc khi có sự cố hệ thống đo.</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890209"/>
                  </a:ext>
                </a:extLst>
              </a:tr>
              <a:tr h="524934">
                <a:tc>
                  <a:txBody>
                    <a:bodyPr/>
                    <a:lstStyle/>
                    <a:p>
                      <a:pPr marL="0" marR="0" algn="ctr">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Thời gian giữa các lần đo là </a:t>
                      </a:r>
                      <a:r>
                        <a:rPr lang="en-US" sz="1800" dirty="0">
                          <a:effectLst/>
                          <a:latin typeface="+mn-lt"/>
                          <a:ea typeface="Calibri" panose="020F0502020204030204" pitchFamily="34" charset="0"/>
                          <a:cs typeface="Times New Roman" panose="02020603050405020304" pitchFamily="18" charset="0"/>
                        </a:rPr>
                        <a:t>20</a:t>
                      </a:r>
                      <a:r>
                        <a:rPr lang="vi-VN" sz="1800" dirty="0">
                          <a:effectLst/>
                          <a:latin typeface="+mn-lt"/>
                          <a:ea typeface="Calibri" panose="020F0502020204030204" pitchFamily="34" charset="0"/>
                          <a:cs typeface="Times New Roman" panose="02020603050405020304" pitchFamily="18" charset="0"/>
                        </a:rPr>
                        <a:t> phút được kiểm chứng bằng đồng hồ bấm giờ.</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369313"/>
                  </a:ext>
                </a:extLst>
              </a:tr>
              <a:tr h="351581">
                <a:tc>
                  <a:txBody>
                    <a:bodyPr/>
                    <a:lstStyle/>
                    <a:p>
                      <a:pPr marL="0" marR="0" algn="ctr">
                        <a:lnSpc>
                          <a:spcPct val="150000"/>
                        </a:lnSpc>
                        <a:spcBef>
                          <a:spcPts val="0"/>
                        </a:spcBef>
                        <a:spcAft>
                          <a:spcPts val="600"/>
                        </a:spcAft>
                      </a:pPr>
                      <a:r>
                        <a:rPr lang="vi-VN" sz="1800">
                          <a:effectLst/>
                          <a:latin typeface="+mn-lt"/>
                          <a:ea typeface="Calibri" panose="020F0502020204030204" pitchFamily="34" charset="0"/>
                          <a:cs typeface="Times New Roman" panose="02020603050405020304" pitchFamily="18" charset="0"/>
                        </a:rPr>
                        <a:t>5</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Khả năng tự vệ sinh được so sánh với vệ sinh thủ công.</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9321466"/>
                  </a:ext>
                </a:extLst>
              </a:tr>
            </a:tbl>
          </a:graphicData>
        </a:graphic>
      </p:graphicFrame>
      <p:sp>
        <p:nvSpPr>
          <p:cNvPr id="12" name="TextBox 11">
            <a:extLst>
              <a:ext uri="{FF2B5EF4-FFF2-40B4-BE49-F238E27FC236}">
                <a16:creationId xmlns:a16="http://schemas.microsoft.com/office/drawing/2014/main" id="{DC8852A8-C300-4C83-B84E-45CEE38EFBF3}"/>
              </a:ext>
            </a:extLst>
          </p:cNvPr>
          <p:cNvSpPr txBox="1"/>
          <p:nvPr/>
        </p:nvSpPr>
        <p:spPr>
          <a:xfrm>
            <a:off x="374123" y="1770453"/>
            <a:ext cx="1245854"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a:t>
            </a:r>
            <a:endParaRPr lang="en-US" sz="2400" dirty="0">
              <a:latin typeface="Arial" panose="020B060402020202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99A17972-02FB-4A7B-BAFC-1357BAEF99E1}"/>
              </a:ext>
            </a:extLst>
          </p:cNvPr>
          <p:cNvGraphicFramePr>
            <a:graphicFrameLocks noGrp="1"/>
          </p:cNvGraphicFramePr>
          <p:nvPr>
            <p:extLst>
              <p:ext uri="{D42A27DB-BD31-4B8C-83A1-F6EECF244321}">
                <p14:modId xmlns:p14="http://schemas.microsoft.com/office/powerpoint/2010/main" val="4283349232"/>
              </p:ext>
            </p:extLst>
          </p:nvPr>
        </p:nvGraphicFramePr>
        <p:xfrm>
          <a:off x="962871" y="4726906"/>
          <a:ext cx="10266258" cy="1452645"/>
        </p:xfrm>
        <a:graphic>
          <a:graphicData uri="http://schemas.openxmlformats.org/drawingml/2006/table">
            <a:tbl>
              <a:tblPr firstRow="1" firstCol="1" bandRow="1"/>
              <a:tblGrid>
                <a:gridCol w="1018329">
                  <a:extLst>
                    <a:ext uri="{9D8B030D-6E8A-4147-A177-3AD203B41FA5}">
                      <a16:colId xmlns:a16="http://schemas.microsoft.com/office/drawing/2014/main" val="134574454"/>
                    </a:ext>
                  </a:extLst>
                </a:gridCol>
                <a:gridCol w="9247929">
                  <a:extLst>
                    <a:ext uri="{9D8B030D-6E8A-4147-A177-3AD203B41FA5}">
                      <a16:colId xmlns:a16="http://schemas.microsoft.com/office/drawing/2014/main" val="4166345414"/>
                    </a:ext>
                  </a:extLst>
                </a:gridCol>
              </a:tblGrid>
              <a:tr h="484215">
                <a:tc>
                  <a:txBody>
                    <a:bodyPr/>
                    <a:lstStyle/>
                    <a:p>
                      <a:pPr marL="0" marR="0" algn="ctr" defTabSz="914400" rtl="0" eaLnBrk="1" latinLnBrk="0" hangingPunct="1">
                        <a:lnSpc>
                          <a:spcPct val="150000"/>
                        </a:lnSpc>
                        <a:spcBef>
                          <a:spcPts val="0"/>
                        </a:spcBef>
                        <a:spcAft>
                          <a:spcPts val="600"/>
                        </a:spcAft>
                      </a:pPr>
                      <a:r>
                        <a:rPr lang="en-US" sz="1800" kern="1200" dirty="0">
                          <a:solidFill>
                            <a:schemeClr val="tx1"/>
                          </a:solidFill>
                          <a:effectLst/>
                          <a:latin typeface="Arial" panose="020B0604020202020204" pitchFamily="34" charset="0"/>
                          <a:ea typeface="Calibri" panose="020F0502020204030204" pitchFamily="34" charset="0"/>
                          <a:cs typeface="Arial" panose="020B0604020202020204" pitchFamily="34"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defTabSz="914400" rtl="0" eaLnBrk="1" latinLnBrk="0" hangingPunct="1">
                        <a:lnSpc>
                          <a:spcPct val="150000"/>
                        </a:lnSpc>
                        <a:spcBef>
                          <a:spcPts val="0"/>
                        </a:spcBef>
                        <a:spcAft>
                          <a:spcPts val="600"/>
                        </a:spcAft>
                      </a:pPr>
                      <a:r>
                        <a:rPr lang="vi-VN" sz="1800" kern="1200" dirty="0">
                          <a:solidFill>
                            <a:schemeClr val="tx1"/>
                          </a:solidFill>
                          <a:effectLst/>
                          <a:latin typeface="+mn-lt"/>
                          <a:ea typeface="Calibri" panose="020F0502020204030204" pitchFamily="34" charset="0"/>
                          <a:cs typeface="Times New Roman" panose="02020603050405020304" pitchFamily="18" charset="0"/>
                        </a:rPr>
                        <a:t>Người dùng được cảnh báo khi có chỉ tiêu vượt ngưỡng</a:t>
                      </a:r>
                      <a:endParaRPr lang="en-US" sz="1800"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135281"/>
                  </a:ext>
                </a:extLst>
              </a:tr>
              <a:tr h="484215">
                <a:tc>
                  <a:txBody>
                    <a:bodyPr/>
                    <a:lstStyle/>
                    <a:p>
                      <a:pPr marL="0" marR="0" algn="ctr" defTabSz="914400" rtl="0" eaLnBrk="1" latinLnBrk="0" hangingPunct="1">
                        <a:lnSpc>
                          <a:spcPct val="150000"/>
                        </a:lnSpc>
                        <a:spcBef>
                          <a:spcPts val="0"/>
                        </a:spcBef>
                        <a:spcAft>
                          <a:spcPts val="600"/>
                        </a:spcAft>
                      </a:pPr>
                      <a:r>
                        <a:rPr lang="en-US" sz="1800" kern="1200" dirty="0">
                          <a:solidFill>
                            <a:schemeClr val="tx1"/>
                          </a:solidFill>
                          <a:effectLst/>
                          <a:latin typeface="Arial" panose="020B0604020202020204" pitchFamily="34" charset="0"/>
                          <a:ea typeface="Calibri" panose="020F0502020204030204" pitchFamily="34" charset="0"/>
                          <a:cs typeface="Arial" panose="020B0604020202020204" pitchFamily="34"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defTabSz="914400" rtl="0" eaLnBrk="1" latinLnBrk="0" hangingPunct="1">
                        <a:lnSpc>
                          <a:spcPct val="150000"/>
                        </a:lnSpc>
                        <a:spcBef>
                          <a:spcPts val="0"/>
                        </a:spcBef>
                        <a:spcAft>
                          <a:spcPts val="600"/>
                        </a:spcAft>
                      </a:pPr>
                      <a:r>
                        <a:rPr lang="vi-VN" sz="1800" kern="1200" dirty="0">
                          <a:solidFill>
                            <a:schemeClr val="tx1"/>
                          </a:solidFill>
                          <a:effectLst/>
                          <a:latin typeface="+mn-lt"/>
                          <a:ea typeface="Calibri" panose="020F0502020204030204" pitchFamily="34" charset="0"/>
                          <a:cs typeface="Times New Roman" panose="02020603050405020304" pitchFamily="18" charset="0"/>
                        </a:rPr>
                        <a:t>Người dùng được cảnh báo khi xảy ra sự cố hệ thống</a:t>
                      </a:r>
                      <a:r>
                        <a:rPr lang="en-US" sz="1800" kern="1200" dirty="0">
                          <a:solidFill>
                            <a:schemeClr val="tx1"/>
                          </a:solidFill>
                          <a:effectLst/>
                          <a:latin typeface="+mn-lt"/>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3307678"/>
                  </a:ext>
                </a:extLst>
              </a:tr>
              <a:tr h="484215">
                <a:tc>
                  <a:txBody>
                    <a:bodyPr/>
                    <a:lstStyle/>
                    <a:p>
                      <a:pPr marL="0" marR="0" algn="ctr" defTabSz="914400" rtl="0" eaLnBrk="1" latinLnBrk="0" hangingPunct="1">
                        <a:lnSpc>
                          <a:spcPct val="150000"/>
                        </a:lnSpc>
                        <a:spcBef>
                          <a:spcPts val="0"/>
                        </a:spcBef>
                        <a:spcAft>
                          <a:spcPts val="600"/>
                        </a:spcAft>
                      </a:pPr>
                      <a:r>
                        <a:rPr lang="en-US" sz="1800" kern="1200" dirty="0">
                          <a:solidFill>
                            <a:schemeClr val="tx1"/>
                          </a:solidFill>
                          <a:effectLst/>
                          <a:latin typeface="Arial" panose="020B0604020202020204" pitchFamily="34" charset="0"/>
                          <a:ea typeface="Calibri" panose="020F0502020204030204" pitchFamily="34" charset="0"/>
                          <a:cs typeface="Arial" panose="020B0604020202020204" pitchFamily="34" charset="0"/>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defTabSz="914400" rtl="0" eaLnBrk="1" latinLnBrk="0" hangingPunct="1">
                        <a:lnSpc>
                          <a:spcPct val="150000"/>
                        </a:lnSpc>
                        <a:spcBef>
                          <a:spcPts val="0"/>
                        </a:spcBef>
                        <a:spcAft>
                          <a:spcPts val="600"/>
                        </a:spcAft>
                      </a:pPr>
                      <a:r>
                        <a:rPr lang="vi-VN" sz="1800" kern="1200" dirty="0">
                          <a:solidFill>
                            <a:schemeClr val="tx1"/>
                          </a:solidFill>
                          <a:effectLst/>
                          <a:latin typeface="+mn-lt"/>
                          <a:ea typeface="Calibri" panose="020F0502020204030204" pitchFamily="34" charset="0"/>
                          <a:cs typeface="Times New Roman" panose="02020603050405020304" pitchFamily="18" charset="0"/>
                        </a:rPr>
                        <a:t>Người dùng xem được dữ liệu giám sát mọi lúc mọi nơi</a:t>
                      </a:r>
                      <a:r>
                        <a:rPr lang="en-US" sz="1800" kern="1200" dirty="0">
                          <a:solidFill>
                            <a:schemeClr val="tx1"/>
                          </a:solidFill>
                          <a:effectLst/>
                          <a:latin typeface="+mn-lt"/>
                          <a:ea typeface="Calibri" panose="020F0502020204030204" pitchFamily="34" charset="0"/>
                          <a:cs typeface="Times New Roman" panose="02020603050405020304" pitchFamily="18" charset="0"/>
                        </a:rPr>
                        <a:t> </a:t>
                      </a:r>
                      <a:r>
                        <a:rPr lang="en-US" sz="1800" kern="12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có</a:t>
                      </a:r>
                      <a:r>
                        <a:rPr lang="en-US" sz="1800" kern="1200" dirty="0">
                          <a:solidFill>
                            <a:schemeClr val="tx1"/>
                          </a:solidFill>
                          <a:effectLst/>
                          <a:latin typeface="Arial" panose="020B0604020202020204" pitchFamily="34" charset="0"/>
                          <a:ea typeface="Calibri" panose="020F0502020204030204" pitchFamily="34" charset="0"/>
                          <a:cs typeface="Arial" panose="020B0604020202020204" pitchFamily="34" charset="0"/>
                        </a:rPr>
                        <a:t> internet.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2128416"/>
                  </a:ext>
                </a:extLst>
              </a:tr>
            </a:tbl>
          </a:graphicData>
        </a:graphic>
      </p:graphicFrame>
    </p:spTree>
    <p:extLst>
      <p:ext uri="{BB962C8B-B14F-4D97-AF65-F5344CB8AC3E}">
        <p14:creationId xmlns:p14="http://schemas.microsoft.com/office/powerpoint/2010/main" val="175801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39</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6744" y="5039128"/>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971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4</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1. GIỚI THIỆU ĐỀ TÀI</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2440321" y="1890783"/>
            <a:ext cx="6170279"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Tình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ngành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nuôi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tôm</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trên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giới</a:t>
            </a:r>
            <a:endParaRPr lang="en-US" sz="2400" b="1" dirty="0">
              <a:solidFill>
                <a:srgbClr val="0070C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EA9D81B-2F65-447A-897B-E8AC1400D269}"/>
              </a:ext>
            </a:extLst>
          </p:cNvPr>
          <p:cNvSpPr txBox="1"/>
          <p:nvPr/>
        </p:nvSpPr>
        <p:spPr>
          <a:xfrm>
            <a:off x="2440321" y="2460538"/>
            <a:ext cx="5996385"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Tình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ngành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nuôi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tôm</a:t>
            </a:r>
            <a:r>
              <a:rPr lang="en-US" sz="2400" b="1" dirty="0">
                <a:solidFill>
                  <a:srgbClr val="0070C0"/>
                </a:solidFill>
                <a:latin typeface="Arial" panose="020B0604020202020204" pitchFamily="34" charset="0"/>
                <a:cs typeface="Arial" panose="020B0604020202020204" pitchFamily="34" charset="0"/>
              </a:rPr>
              <a:t> ở </a:t>
            </a:r>
            <a:r>
              <a:rPr lang="en-US" sz="2400" b="1" dirty="0" err="1">
                <a:solidFill>
                  <a:srgbClr val="0070C0"/>
                </a:solidFill>
                <a:latin typeface="Arial" panose="020B0604020202020204" pitchFamily="34" charset="0"/>
                <a:cs typeface="Arial" panose="020B0604020202020204" pitchFamily="34" charset="0"/>
              </a:rPr>
              <a:t>Việt</a:t>
            </a:r>
            <a:r>
              <a:rPr lang="en-US" sz="2400" b="1" dirty="0">
                <a:solidFill>
                  <a:srgbClr val="0070C0"/>
                </a:solidFill>
                <a:latin typeface="Arial" panose="020B0604020202020204" pitchFamily="34" charset="0"/>
                <a:cs typeface="Arial" panose="020B0604020202020204" pitchFamily="34" charset="0"/>
              </a:rPr>
              <a:t> Nam</a:t>
            </a:r>
          </a:p>
        </p:txBody>
      </p:sp>
      <p:sp>
        <p:nvSpPr>
          <p:cNvPr id="14" name="TextBox 13">
            <a:extLst>
              <a:ext uri="{FF2B5EF4-FFF2-40B4-BE49-F238E27FC236}">
                <a16:creationId xmlns:a16="http://schemas.microsoft.com/office/drawing/2014/main" id="{7942910C-566F-40C1-86FD-D71290609685}"/>
              </a:ext>
            </a:extLst>
          </p:cNvPr>
          <p:cNvSpPr txBox="1"/>
          <p:nvPr/>
        </p:nvSpPr>
        <p:spPr>
          <a:xfrm>
            <a:off x="2440321" y="3030293"/>
            <a:ext cx="4330032"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r>
              <a:rPr lang="en-US" sz="2400" b="1" dirty="0">
                <a:solidFill>
                  <a:srgbClr val="0070C0"/>
                </a:solidFill>
                <a:latin typeface="Arial" panose="020B0604020202020204" pitchFamily="34" charset="0"/>
                <a:cs typeface="Arial" panose="020B0604020202020204" pitchFamily="34" charset="0"/>
              </a:rPr>
              <a:t> ô </a:t>
            </a:r>
            <a:r>
              <a:rPr lang="en-US" sz="2400" b="1" dirty="0" err="1">
                <a:solidFill>
                  <a:srgbClr val="0070C0"/>
                </a:solidFill>
                <a:latin typeface="Arial" panose="020B0604020202020204" pitchFamily="34" charset="0"/>
                <a:cs typeface="Arial" panose="020B0604020202020204" pitchFamily="34" charset="0"/>
              </a:rPr>
              <a:t>nhiễm</a:t>
            </a:r>
            <a:endParaRPr lang="en-US" sz="2400" b="1" dirty="0">
              <a:solidFill>
                <a:srgbClr val="0070C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486D232-6C92-49E4-A2C2-E8633153FAE1}"/>
              </a:ext>
            </a:extLst>
          </p:cNvPr>
          <p:cNvSpPr txBox="1"/>
          <p:nvPr/>
        </p:nvSpPr>
        <p:spPr>
          <a:xfrm>
            <a:off x="2440321" y="3600048"/>
            <a:ext cx="5852884"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Nhu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endParaRPr lang="en-US" sz="24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9877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40</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6. KẾT LUẬN</a:t>
            </a:r>
          </a:p>
        </p:txBody>
      </p:sp>
      <p:sp>
        <p:nvSpPr>
          <p:cNvPr id="7" name="TextBox 6">
            <a:extLst>
              <a:ext uri="{FF2B5EF4-FFF2-40B4-BE49-F238E27FC236}">
                <a16:creationId xmlns:a16="http://schemas.microsoft.com/office/drawing/2014/main" id="{F0BF0896-82CF-4DF5-9F77-BA5BB62FECB7}"/>
              </a:ext>
            </a:extLst>
          </p:cNvPr>
          <p:cNvSpPr txBox="1"/>
          <p:nvPr/>
        </p:nvSpPr>
        <p:spPr>
          <a:xfrm>
            <a:off x="135467" y="1060590"/>
            <a:ext cx="6079066"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Kết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quả</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thực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hiện</a:t>
            </a:r>
            <a:endParaRPr lang="en-US" sz="2400" b="1" dirty="0">
              <a:solidFill>
                <a:srgbClr val="0070C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63E4BE6-4825-4198-96F1-B5EFFF058DD7}"/>
              </a:ext>
            </a:extLst>
          </p:cNvPr>
          <p:cNvSpPr/>
          <p:nvPr/>
        </p:nvSpPr>
        <p:spPr>
          <a:xfrm>
            <a:off x="567011" y="2510280"/>
            <a:ext cx="10786789" cy="2316724"/>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vi-VN" sz="2400" dirty="0">
                <a:ea typeface="Calibri" panose="020F0502020204030204" pitchFamily="34" charset="0"/>
                <a:cs typeface="Times New Roman" panose="02020603050405020304" pitchFamily="18" charset="0"/>
              </a:rPr>
              <a:t>Nghiên cứu thiết kế, chế tạo thiết bị </a:t>
            </a:r>
            <a:r>
              <a:rPr lang="en-US" sz="2400" dirty="0" err="1">
                <a:latin typeface="Arial" panose="020B0604020202020204" pitchFamily="34" charset="0"/>
                <a:ea typeface="Calibri" panose="020F0502020204030204" pitchFamily="34" charset="0"/>
                <a:cs typeface="Arial" panose="020B0604020202020204" pitchFamily="34" charset="0"/>
              </a:rPr>
              <a:t>quan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trắc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trường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nước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r>
              <a:rPr lang="en-US" sz="2400" dirty="0">
                <a:latin typeface="Arial" panose="020B0604020202020204" pitchFamily="34" charset="0"/>
                <a:ea typeface="Calibri" panose="020F0502020204030204" pitchFamily="34" charset="0"/>
                <a:cs typeface="Arial" panose="020B0604020202020204" pitchFamily="34" charset="0"/>
              </a:rPr>
              <a:t> </a:t>
            </a:r>
            <a:r>
              <a:rPr lang="vi-VN" sz="2400" dirty="0">
                <a:ea typeface="Calibri" panose="020F0502020204030204" pitchFamily="34" charset="0"/>
                <a:cs typeface="Times New Roman" panose="02020603050405020304" pitchFamily="18" charset="0"/>
              </a:rPr>
              <a:t>để có các biện pháp can thiệp kịp thời</a:t>
            </a:r>
            <a:r>
              <a:rPr lang="en-US" sz="2400" dirty="0">
                <a:ea typeface="Calibri" panose="020F0502020204030204" pitchFamily="34" charset="0"/>
                <a:cs typeface="Times New Roman" panose="02020603050405020304" pitchFamily="18" charset="0"/>
              </a:rPr>
              <a:t>.</a:t>
            </a:r>
          </a:p>
          <a:p>
            <a:pPr marL="342900" indent="-342900" algn="just">
              <a:lnSpc>
                <a:spcPct val="150000"/>
              </a:lnSpc>
              <a:spcAft>
                <a:spcPts val="600"/>
              </a:spcAft>
              <a:buFont typeface="Arial" panose="020B0604020202020204" pitchFamily="34" charset="0"/>
              <a:buChar char="•"/>
            </a:pPr>
            <a:r>
              <a:rPr lang="en-US" sz="2400" dirty="0" err="1">
                <a:latin typeface="Arial" panose="020B0604020202020204" pitchFamily="34" charset="0"/>
                <a:ea typeface="Calibri" panose="020F0502020204030204" pitchFamily="34" charset="0"/>
                <a:cs typeface="Arial" panose="020B0604020202020204" pitchFamily="34" charset="0"/>
              </a:rPr>
              <a:t>Giám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sát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theo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dõi</a:t>
            </a:r>
            <a:r>
              <a:rPr lang="vi-VN"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chỉ số </a:t>
            </a:r>
            <a:r>
              <a:rPr lang="vi-VN" sz="2400" dirty="0">
                <a:ea typeface="Calibri" panose="020F0502020204030204" pitchFamily="34" charset="0"/>
                <a:cs typeface="Times New Roman" panose="02020603050405020304" pitchFamily="18" charset="0"/>
              </a:rPr>
              <a:t>của môi trường ao nuôi tôm</a:t>
            </a:r>
            <a:r>
              <a:rPr lang="en-US" sz="2400" dirty="0">
                <a:ea typeface="Calibri" panose="020F0502020204030204" pitchFamily="34" charset="0"/>
                <a:cs typeface="Times New Roman" panose="02020603050405020304" pitchFamily="18" charset="0"/>
              </a:rPr>
              <a:t> </a:t>
            </a:r>
            <a:r>
              <a:rPr lang="en-US" sz="2400" dirty="0" err="1">
                <a:ea typeface="Calibri" panose="020F0502020204030204" pitchFamily="34" charset="0"/>
                <a:cs typeface="Times New Roman" panose="02020603050405020304" pitchFamily="18" charset="0"/>
              </a:rPr>
              <a:t>từ</a:t>
            </a:r>
            <a:r>
              <a:rPr lang="en-US" sz="2400" dirty="0">
                <a:ea typeface="Calibri" panose="020F0502020204030204" pitchFamily="34" charset="0"/>
                <a:cs typeface="Times New Roman" panose="02020603050405020304" pitchFamily="18" charset="0"/>
              </a:rPr>
              <a:t> </a:t>
            </a:r>
            <a:r>
              <a:rPr lang="en-US" sz="2400" dirty="0" err="1">
                <a:ea typeface="Calibri" panose="020F0502020204030204" pitchFamily="34" charset="0"/>
                <a:cs typeface="Times New Roman" panose="02020603050405020304" pitchFamily="18" charset="0"/>
              </a:rPr>
              <a:t>xa</a:t>
            </a:r>
            <a:r>
              <a:rPr lang="vi-VN" sz="2400" dirty="0">
                <a:ea typeface="Calibri" panose="020F0502020204030204" pitchFamily="34" charset="0"/>
                <a:cs typeface="Times New Roman" panose="02020603050405020304" pitchFamily="18" charset="0"/>
              </a:rPr>
              <a:t> giúp </a:t>
            </a:r>
            <a:r>
              <a:rPr lang="en-US" sz="2400" dirty="0">
                <a:ea typeface="Calibri" panose="020F0502020204030204" pitchFamily="34" charset="0"/>
                <a:cs typeface="Times New Roman" panose="02020603050405020304" pitchFamily="18" charset="0"/>
              </a:rPr>
              <a:t>ta </a:t>
            </a:r>
            <a:r>
              <a:rPr lang="vi-VN" sz="2400" dirty="0">
                <a:ea typeface="Calibri" panose="020F0502020204030204" pitchFamily="34" charset="0"/>
                <a:cs typeface="Times New Roman" panose="02020603050405020304" pitchFamily="18" charset="0"/>
              </a:rPr>
              <a:t>chúng phòng tránh được dịch bệnh, đảm bảo một vụ mùa mới thắng lợi.</a:t>
            </a:r>
            <a:endParaRPr lang="en-US" sz="2400" dirty="0">
              <a:ea typeface="Calibri" panose="020F0502020204030204" pitchFamily="34" charset="0"/>
              <a:cs typeface="Times New Roman" panose="02020603050405020304" pitchFamily="18" charset="0"/>
            </a:endParaRPr>
          </a:p>
        </p:txBody>
      </p:sp>
      <p:pic>
        <p:nvPicPr>
          <p:cNvPr id="2054" name="Picture 6" descr="Image result for tick icon">
            <a:extLst>
              <a:ext uri="{FF2B5EF4-FFF2-40B4-BE49-F238E27FC236}">
                <a16:creationId xmlns:a16="http://schemas.microsoft.com/office/drawing/2014/main" id="{5E563756-72BF-46C0-9FFD-6AFE9E94B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39" y="2604152"/>
            <a:ext cx="475943" cy="4616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tick icon">
            <a:extLst>
              <a:ext uri="{FF2B5EF4-FFF2-40B4-BE49-F238E27FC236}">
                <a16:creationId xmlns:a16="http://schemas.microsoft.com/office/drawing/2014/main" id="{C55A33E9-4723-4BD7-87BB-29F3D30C8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39" y="3741069"/>
            <a:ext cx="475943" cy="46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185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41</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6. KẾT LUẬN</a:t>
            </a:r>
          </a:p>
        </p:txBody>
      </p:sp>
      <p:sp>
        <p:nvSpPr>
          <p:cNvPr id="7" name="TextBox 6">
            <a:extLst>
              <a:ext uri="{FF2B5EF4-FFF2-40B4-BE49-F238E27FC236}">
                <a16:creationId xmlns:a16="http://schemas.microsoft.com/office/drawing/2014/main" id="{F0BF0896-82CF-4DF5-9F77-BA5BB62FECB7}"/>
              </a:ext>
            </a:extLst>
          </p:cNvPr>
          <p:cNvSpPr txBox="1"/>
          <p:nvPr/>
        </p:nvSpPr>
        <p:spPr>
          <a:xfrm>
            <a:off x="135467" y="1060590"/>
            <a:ext cx="6079066"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Kết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quả</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thực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hiện</a:t>
            </a:r>
            <a:endParaRPr lang="en-US" sz="2400" b="1" dirty="0">
              <a:solidFill>
                <a:srgbClr val="0070C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95B9914-22B3-4BDC-9745-6BEBD22783FF}"/>
              </a:ext>
            </a:extLst>
          </p:cNvPr>
          <p:cNvSpPr/>
          <p:nvPr/>
        </p:nvSpPr>
        <p:spPr>
          <a:xfrm>
            <a:off x="209550" y="1699522"/>
            <a:ext cx="11772900" cy="1131785"/>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en-US" sz="2400" dirty="0">
                <a:latin typeface="Arial" panose="020B0604020202020204" pitchFamily="34" charset="0"/>
                <a:ea typeface="Calibri" panose="020F0502020204030204" pitchFamily="34" charset="0"/>
                <a:cs typeface="Arial" panose="020B0604020202020204" pitchFamily="34" charset="0"/>
              </a:rPr>
              <a:t>T</a:t>
            </a:r>
            <a:r>
              <a:rPr lang="vi-VN" sz="2400" dirty="0">
                <a:latin typeface="Arial" panose="020B0604020202020204" pitchFamily="34" charset="0"/>
                <a:ea typeface="Calibri" panose="020F0502020204030204" pitchFamily="34" charset="0"/>
                <a:cs typeface="Arial" panose="020B0604020202020204" pitchFamily="34" charset="0"/>
              </a:rPr>
              <a:t>hiết kế phần </a:t>
            </a:r>
            <a:r>
              <a:rPr lang="en-US" sz="2400" dirty="0" err="1">
                <a:latin typeface="Arial" panose="020B0604020202020204" pitchFamily="34" charset="0"/>
                <a:ea typeface="Calibri" panose="020F0502020204030204" pitchFamily="34" charset="0"/>
                <a:cs typeface="Arial" panose="020B0604020202020204" pitchFamily="34" charset="0"/>
              </a:rPr>
              <a:t>cứng</a:t>
            </a:r>
            <a:r>
              <a:rPr lang="en-US" sz="2400" dirty="0">
                <a:latin typeface="Arial" panose="020B0604020202020204" pitchFamily="34" charset="0"/>
                <a:ea typeface="Calibri" panose="020F0502020204030204" pitchFamily="34" charset="0"/>
                <a:cs typeface="Arial" panose="020B0604020202020204" pitchFamily="34" charset="0"/>
              </a:rPr>
              <a:t> </a:t>
            </a:r>
            <a:r>
              <a:rPr lang="vi-VN" sz="2400" dirty="0">
                <a:latin typeface="Arial" panose="020B0604020202020204" pitchFamily="34" charset="0"/>
                <a:ea typeface="Calibri" panose="020F0502020204030204" pitchFamily="34" charset="0"/>
                <a:cs typeface="Arial" panose="020B0604020202020204" pitchFamily="34" charset="0"/>
              </a:rPr>
              <a:t>và điều khiển cũng như xây dựng lưu đồ giải thuật điều khiển chung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thống</a:t>
            </a:r>
            <a:r>
              <a:rPr lang="en-US" sz="2400" dirty="0">
                <a:latin typeface="Arial" panose="020B0604020202020204" pitchFamily="34" charset="0"/>
                <a:ea typeface="Calibri" panose="020F050202020403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A7A3D153-42C6-4977-B70C-3EF4400E4BD2}"/>
              </a:ext>
            </a:extLst>
          </p:cNvPr>
          <p:cNvSpPr/>
          <p:nvPr/>
        </p:nvSpPr>
        <p:spPr>
          <a:xfrm>
            <a:off x="209550" y="2986324"/>
            <a:ext cx="11772900" cy="1131785"/>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vi-VN" sz="2400" dirty="0">
                <a:latin typeface="Arial" panose="020B0604020202020204" pitchFamily="34" charset="0"/>
                <a:cs typeface="Arial" panose="020B0604020202020204" pitchFamily="34" charset="0"/>
              </a:rPr>
              <a:t>Thu thập được các thông số của môi trường nước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nuôi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tôm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pH,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mặn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DO, H</a:t>
            </a:r>
            <a:r>
              <a:rPr lang="en-US" sz="2400" baseline="-25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S, NH</a:t>
            </a:r>
            <a:r>
              <a:rPr lang="en-US" sz="2400" baseline="-25000" dirty="0">
                <a:latin typeface="Arial" panose="020B0604020202020204" pitchFamily="34" charset="0"/>
                <a:cs typeface="Arial" panose="020B0604020202020204" pitchFamily="34" charset="0"/>
              </a:rPr>
              <a:t>3</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kiềm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0C90E3CE-397D-4E42-AEAC-2EC6AED19464}"/>
              </a:ext>
            </a:extLst>
          </p:cNvPr>
          <p:cNvSpPr/>
          <p:nvPr/>
        </p:nvSpPr>
        <p:spPr>
          <a:xfrm>
            <a:off x="209550" y="4503655"/>
            <a:ext cx="11772900" cy="1685846"/>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Hệ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đ</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qua </a:t>
            </a:r>
            <a:r>
              <a:rPr lang="en-US" sz="2400" dirty="0" err="1">
                <a:latin typeface="Arial" panose="020B0604020202020204" pitchFamily="34" charset="0"/>
                <a:cs typeface="Arial" panose="020B0604020202020204" pitchFamily="34" charset="0"/>
              </a:rPr>
              <a:t>trang</a:t>
            </a:r>
            <a:r>
              <a:rPr lang="en-US" sz="2400" dirty="0">
                <a:latin typeface="Arial" panose="020B0604020202020204" pitchFamily="34" charset="0"/>
                <a:cs typeface="Arial" panose="020B0604020202020204" pitchFamily="34" charset="0"/>
              </a:rPr>
              <a:t> web </a:t>
            </a:r>
            <a:r>
              <a:rPr lang="en-US" sz="2400" dirty="0" err="1">
                <a:latin typeface="Arial" panose="020B0604020202020204" pitchFamily="34" charset="0"/>
                <a:cs typeface="Arial" panose="020B0604020202020204" pitchFamily="34" charset="0"/>
              </a:rPr>
              <a:t>trực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đ</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môi</a:t>
            </a:r>
            <a:r>
              <a:rPr lang="en-US" sz="2400" dirty="0">
                <a:latin typeface="Arial" panose="020B0604020202020204" pitchFamily="34" charset="0"/>
                <a:cs typeface="Arial" panose="020B0604020202020204" pitchFamily="34" charset="0"/>
              </a:rPr>
              <a:t> tr</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ờng</a:t>
            </a:r>
            <a:r>
              <a:rPr lang="en-US" sz="2400" dirty="0">
                <a:latin typeface="Arial" panose="020B0604020202020204" pitchFamily="34" charset="0"/>
                <a:cs typeface="Arial" panose="020B0604020202020204" pitchFamily="34" charset="0"/>
              </a:rPr>
              <a:t> n</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qua web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xem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bị</a:t>
            </a:r>
            <a:r>
              <a:rPr lang="en-US" sz="2400" dirty="0">
                <a:latin typeface="Arial" panose="020B0604020202020204" pitchFamily="34" charset="0"/>
                <a:cs typeface="Arial" panose="020B0604020202020204" pitchFamily="34" charset="0"/>
              </a:rPr>
              <a:t> di </a:t>
            </a:r>
            <a:r>
              <a:rPr lang="en-US" sz="2400" dirty="0" err="1">
                <a:latin typeface="Arial" panose="020B0604020202020204" pitchFamily="34" charset="0"/>
                <a:cs typeface="Arial" panose="020B0604020202020204" pitchFamily="34" charset="0"/>
              </a:rPr>
              <a:t>động</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A1FF6238-190E-4370-85FE-A2C0F505B5F5}"/>
              </a:ext>
            </a:extLst>
          </p:cNvPr>
          <p:cNvPicPr>
            <a:picLocks noChangeAspect="1"/>
          </p:cNvPicPr>
          <p:nvPr/>
        </p:nvPicPr>
        <p:blipFill>
          <a:blip r:embed="rId4"/>
          <a:stretch>
            <a:fillRect/>
          </a:stretch>
        </p:blipFill>
        <p:spPr>
          <a:xfrm>
            <a:off x="3833812" y="1738312"/>
            <a:ext cx="4524375" cy="3381375"/>
          </a:xfrm>
          <a:prstGeom prst="rect">
            <a:avLst/>
          </a:prstGeom>
        </p:spPr>
      </p:pic>
    </p:spTree>
    <p:extLst>
      <p:ext uri="{BB962C8B-B14F-4D97-AF65-F5344CB8AC3E}">
        <p14:creationId xmlns:p14="http://schemas.microsoft.com/office/powerpoint/2010/main" val="1743831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42</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6. KẾT LUẬN</a:t>
            </a:r>
          </a:p>
        </p:txBody>
      </p:sp>
      <p:sp>
        <p:nvSpPr>
          <p:cNvPr id="7" name="TextBox 6">
            <a:extLst>
              <a:ext uri="{FF2B5EF4-FFF2-40B4-BE49-F238E27FC236}">
                <a16:creationId xmlns:a16="http://schemas.microsoft.com/office/drawing/2014/main" id="{F0BF0896-82CF-4DF5-9F77-BA5BB62FECB7}"/>
              </a:ext>
            </a:extLst>
          </p:cNvPr>
          <p:cNvSpPr txBox="1"/>
          <p:nvPr/>
        </p:nvSpPr>
        <p:spPr>
          <a:xfrm>
            <a:off x="135467" y="1060590"/>
            <a:ext cx="6079066"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2. Ph</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ơng</a:t>
            </a:r>
            <a:r>
              <a:rPr lang="en-US" sz="2400" b="1" dirty="0">
                <a:solidFill>
                  <a:srgbClr val="0070C0"/>
                </a:solidFill>
                <a:latin typeface="Arial" panose="020B0604020202020204" pitchFamily="34" charset="0"/>
                <a:cs typeface="Arial" panose="020B0604020202020204" pitchFamily="34" charset="0"/>
              </a:rPr>
              <a:t> h</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phát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triển</a:t>
            </a:r>
            <a:endParaRPr lang="en-US" sz="2400" b="1" dirty="0">
              <a:solidFill>
                <a:srgbClr val="0070C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CE937A1-87E6-4959-AB35-7421A715AE44}"/>
              </a:ext>
            </a:extLst>
          </p:cNvPr>
          <p:cNvSpPr/>
          <p:nvPr/>
        </p:nvSpPr>
        <p:spPr>
          <a:xfrm>
            <a:off x="957950" y="2673215"/>
            <a:ext cx="7195450" cy="577850"/>
          </a:xfrm>
          <a:prstGeom prst="rect">
            <a:avLst/>
          </a:prstGeom>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Khả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năng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tự</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chuẩn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đoán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của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thống</a:t>
            </a:r>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5751DAB-C770-469C-9659-12830B6F8A81}"/>
              </a:ext>
            </a:extLst>
          </p:cNvPr>
          <p:cNvSpPr/>
          <p:nvPr/>
        </p:nvSpPr>
        <p:spPr>
          <a:xfrm>
            <a:off x="957950" y="3466937"/>
            <a:ext cx="9197432" cy="577850"/>
          </a:xfrm>
          <a:prstGeom prst="rect">
            <a:avLst/>
          </a:prstGeom>
        </p:spPr>
        <p:txBody>
          <a:bodyPr wrap="square">
            <a:spAutoFit/>
          </a:bodyPr>
          <a:lstStyle/>
          <a:p>
            <a:pPr marL="342900" indent="-342900" algn="just">
              <a:lnSpc>
                <a:spcPct val="150000"/>
              </a:lnSpc>
              <a:buFont typeface="Symbol" panose="05050102010706020507" pitchFamily="18" charset="2"/>
              <a:buChar char=""/>
            </a:pPr>
            <a:r>
              <a:rPr lang="en-US" sz="2400" dirty="0" err="1">
                <a:latin typeface="Arial" panose="020B0604020202020204" pitchFamily="34" charset="0"/>
                <a:cs typeface="Arial" panose="020B0604020202020204" pitchFamily="34" charset="0"/>
              </a:rPr>
              <a:t>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nước</a:t>
            </a:r>
            <a:r>
              <a:rPr lang="en-US" sz="24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3D7A65F7-4B2D-463C-9997-CAAE32786372}"/>
              </a:ext>
            </a:extLst>
          </p:cNvPr>
          <p:cNvSpPr/>
          <p:nvPr/>
        </p:nvSpPr>
        <p:spPr>
          <a:xfrm>
            <a:off x="957950" y="1863064"/>
            <a:ext cx="7652650" cy="577850"/>
          </a:xfrm>
          <a:prstGeom prst="rect">
            <a:avLst/>
          </a:prstGeom>
        </p:spPr>
        <p:txBody>
          <a:bodyPr wrap="square">
            <a:spAutoFit/>
          </a:bodyPr>
          <a:lstStyle/>
          <a:p>
            <a:pPr marL="342900" indent="-342900" algn="just">
              <a:lnSpc>
                <a:spcPct val="150000"/>
              </a:lnSpc>
              <a:buFont typeface="Symbol" panose="05050102010706020507" pitchFamily="18" charset="2"/>
              <a:buChar char=""/>
            </a:pP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theo</a:t>
            </a:r>
            <a:r>
              <a:rPr lang="en-US" sz="2400" dirty="0">
                <a:latin typeface="Arial" panose="020B0604020202020204" pitchFamily="34" charset="0"/>
                <a:cs typeface="Arial" panose="020B0604020202020204" pitchFamily="34" charset="0"/>
              </a:rPr>
              <a:t> module </a:t>
            </a:r>
            <a:r>
              <a:rPr lang="en-US" sz="2400" dirty="0" err="1">
                <a:latin typeface="Arial" panose="020B0604020202020204" pitchFamily="34" charset="0"/>
                <a:cs typeface="Arial" panose="020B0604020202020204" pitchFamily="34" charset="0"/>
              </a:rPr>
              <a:t>hóa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a:t>
            </a:r>
            <a:r>
              <a:rPr lang="en-US" sz="2400" dirty="0">
                <a:latin typeface="Arial" panose="020B06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E8B772E7-7077-4957-A40E-47787615954D}"/>
              </a:ext>
            </a:extLst>
          </p:cNvPr>
          <p:cNvSpPr/>
          <p:nvPr/>
        </p:nvSpPr>
        <p:spPr>
          <a:xfrm>
            <a:off x="957950" y="4312436"/>
            <a:ext cx="10895932" cy="577850"/>
          </a:xfrm>
          <a:prstGeom prst="rect">
            <a:avLst/>
          </a:prstGeom>
        </p:spPr>
        <p:txBody>
          <a:bodyPr wrap="none">
            <a:spAutoFit/>
          </a:bodyPr>
          <a:lstStyle/>
          <a:p>
            <a:pPr marL="342900" indent="-342900" algn="just">
              <a:lnSpc>
                <a:spcPct val="150000"/>
              </a:lnSpc>
              <a:buFont typeface="Symbol" panose="05050102010706020507" pitchFamily="18" charset="2"/>
              <a:buChar char=""/>
            </a:pPr>
            <a:r>
              <a:rPr lang="en-US" sz="2400" dirty="0">
                <a:latin typeface="Arial" panose="020B0604020202020204" pitchFamily="34" charset="0"/>
                <a:cs typeface="Arial" panose="020B0604020202020204" pitchFamily="34" charset="0"/>
              </a:rPr>
              <a:t>Quan </a:t>
            </a:r>
            <a:r>
              <a:rPr lang="en-US" sz="2400" dirty="0" err="1">
                <a:latin typeface="Arial" panose="020B0604020202020204" pitchFamily="34" charset="0"/>
                <a:cs typeface="Arial" panose="020B0604020202020204" pitchFamily="34" charset="0"/>
              </a:rPr>
              <a:t>trắc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tiêu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ra (</a:t>
            </a:r>
            <a:r>
              <a:rPr lang="en-US" sz="2400" dirty="0" err="1">
                <a:latin typeface="Arial" panose="020B0604020202020204" pitchFamily="34" charset="0"/>
                <a:cs typeface="Arial" panose="020B0604020202020204" pitchFamily="34" charset="0"/>
              </a:rPr>
              <a:t>nước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2DC9308E-9D22-4750-A23E-4E4A8FD8C531}"/>
              </a:ext>
            </a:extLst>
          </p:cNvPr>
          <p:cNvSpPr/>
          <p:nvPr/>
        </p:nvSpPr>
        <p:spPr>
          <a:xfrm>
            <a:off x="957950" y="5120345"/>
            <a:ext cx="9938939" cy="577850"/>
          </a:xfrm>
          <a:prstGeom prst="rect">
            <a:avLst/>
          </a:prstGeom>
        </p:spPr>
        <p:txBody>
          <a:bodyPr wrap="none">
            <a:spAutoFit/>
          </a:bodyPr>
          <a:lstStyle/>
          <a:p>
            <a:pPr marL="342900" indent="-342900" algn="just">
              <a:lnSpc>
                <a:spcPct val="150000"/>
              </a:lnSpc>
              <a:buFont typeface="Symbol" panose="05050102010706020507" pitchFamily="18" charset="2"/>
              <a:buChar char=""/>
            </a:pPr>
            <a:r>
              <a:rPr lang="en-US" sz="2400" dirty="0" err="1">
                <a:latin typeface="Arial" panose="020B0604020202020204" pitchFamily="34" charset="0"/>
                <a:cs typeface="Arial" panose="020B0604020202020204" pitchFamily="34" charset="0"/>
              </a:rPr>
              <a:t>Phần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mềm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api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mềm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a:t>
            </a:r>
            <a:r>
              <a:rPr lang="en-US" sz="2400" dirty="0">
                <a:latin typeface="Arial" panose="020B0604020202020204" pitchFamily="34" charset="0"/>
                <a:cs typeface="Arial" panose="020B0604020202020204" pitchFamily="34" charset="0"/>
              </a:rPr>
              <a:t>.</a:t>
            </a:r>
          </a:p>
        </p:txBody>
      </p:sp>
      <p:pic>
        <p:nvPicPr>
          <p:cNvPr id="3074" name="Picture 2" descr="Image result for develop">
            <a:extLst>
              <a:ext uri="{FF2B5EF4-FFF2-40B4-BE49-F238E27FC236}">
                <a16:creationId xmlns:a16="http://schemas.microsoft.com/office/drawing/2014/main" id="{08661874-3CE0-462D-BEC3-67056263C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56" y="1452479"/>
            <a:ext cx="1486519" cy="179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37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BE163E-231B-4A4A-A666-A022243AC14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8000"/>
                    </a14:imgEffect>
                  </a14:imgLayer>
                </a14:imgProps>
              </a:ext>
            </a:extLst>
          </a:blip>
          <a:stretch>
            <a:fillRect/>
          </a:stretch>
        </p:blipFill>
        <p:spPr>
          <a:xfrm>
            <a:off x="6289135" y="2270183"/>
            <a:ext cx="5464396" cy="282177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39855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22C5B811-03D1-4928-A536-0CC24EE62B10}" type="datetime1">
              <a:rPr lang="en-US" smtClean="0"/>
              <a:t>02-Jul-19</a:t>
            </a:fld>
            <a:endParaRPr lang="en-US"/>
          </a:p>
        </p:txBody>
      </p:sp>
      <p:sp>
        <p:nvSpPr>
          <p:cNvPr id="10" name="Footer Placeholder 9"/>
          <p:cNvSpPr>
            <a:spLocks noGrp="1"/>
          </p:cNvSpPr>
          <p:nvPr>
            <p:ph type="ftr" sz="quarter" idx="11"/>
          </p:nvPr>
        </p:nvSpPr>
        <p:spPr/>
        <p:txBody>
          <a:bodyPr/>
          <a:lstStyle/>
          <a:p>
            <a:r>
              <a:rPr lang="en-US"/>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43</a:t>
            </a:fld>
            <a:endParaRPr lang="en-US"/>
          </a:p>
        </p:txBody>
      </p:sp>
      <p:sp>
        <p:nvSpPr>
          <p:cNvPr id="19" name="Rectangle 18"/>
          <p:cNvSpPr/>
          <p:nvPr/>
        </p:nvSpPr>
        <p:spPr>
          <a:xfrm>
            <a:off x="124819" y="1551458"/>
            <a:ext cx="5883442" cy="923330"/>
          </a:xfrm>
          <a:prstGeom prst="rect">
            <a:avLst/>
          </a:prstGeom>
        </p:spPr>
        <p:txBody>
          <a:bodyPr wrap="square">
            <a:spAutoFit/>
          </a:bodyPr>
          <a:lstStyle/>
          <a:p>
            <a:pPr algn="ctr"/>
            <a:r>
              <a:rPr lang="en-US" sz="5400" dirty="0">
                <a:solidFill>
                  <a:srgbClr val="0070C0"/>
                </a:solidFill>
                <a:latin typeface="Arial" panose="020B0604020202020204" pitchFamily="34" charset="0"/>
                <a:cs typeface="Arial" panose="020B0604020202020204" pitchFamily="34" charset="0"/>
              </a:rPr>
              <a:t>DEMO</a:t>
            </a:r>
          </a:p>
        </p:txBody>
      </p:sp>
      <p:sp>
        <p:nvSpPr>
          <p:cNvPr id="15" name="Rectangle 14">
            <a:hlinkClick r:id="rId6" action="ppaction://hlinkfile"/>
          </p:cNvPr>
          <p:cNvSpPr/>
          <p:nvPr/>
        </p:nvSpPr>
        <p:spPr>
          <a:xfrm>
            <a:off x="438469" y="2671536"/>
            <a:ext cx="5335798" cy="1005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ahoma" panose="020B0604030504040204" pitchFamily="34" charset="0"/>
                <a:ea typeface="Tahoma" panose="020B0604030504040204" pitchFamily="34" charset="0"/>
                <a:cs typeface="Tahoma" panose="020B0604030504040204" pitchFamily="34" charset="0"/>
              </a:rPr>
              <a:t>HỆ THỐNG QUAN TRẮC </a:t>
            </a:r>
          </a:p>
          <a:p>
            <a:pPr algn="ctr"/>
            <a:r>
              <a:rPr lang="en-US" sz="2400" dirty="0">
                <a:latin typeface="Tahoma" panose="020B0604030504040204" pitchFamily="34" charset="0"/>
                <a:ea typeface="Tahoma" panose="020B0604030504040204" pitchFamily="34" charset="0"/>
                <a:cs typeface="Tahoma" panose="020B0604030504040204" pitchFamily="34" charset="0"/>
              </a:rPr>
              <a:t>MÔI TR</a:t>
            </a:r>
            <a:r>
              <a:rPr lang="vi-VN" sz="2400" dirty="0">
                <a:latin typeface="Tahoma" panose="020B0604030504040204" pitchFamily="34" charset="0"/>
                <a:ea typeface="Tahoma" panose="020B0604030504040204" pitchFamily="34" charset="0"/>
                <a:cs typeface="Tahoma" panose="020B0604030504040204" pitchFamily="34" charset="0"/>
              </a:rPr>
              <a:t>Ư</a:t>
            </a:r>
            <a:r>
              <a:rPr lang="en-US" sz="2400" dirty="0">
                <a:latin typeface="Tahoma" panose="020B0604030504040204" pitchFamily="34" charset="0"/>
                <a:ea typeface="Tahoma" panose="020B0604030504040204" pitchFamily="34" charset="0"/>
                <a:cs typeface="Tahoma" panose="020B0604030504040204" pitchFamily="34" charset="0"/>
              </a:rPr>
              <a:t>ỜNG N</a:t>
            </a:r>
            <a:r>
              <a:rPr lang="vi-VN" sz="2400" dirty="0">
                <a:latin typeface="Tahoma" panose="020B0604030504040204" pitchFamily="34" charset="0"/>
                <a:ea typeface="Tahoma" panose="020B0604030504040204" pitchFamily="34" charset="0"/>
                <a:cs typeface="Tahoma" panose="020B0604030504040204" pitchFamily="34" charset="0"/>
              </a:rPr>
              <a:t>Ư</a:t>
            </a:r>
            <a:r>
              <a:rPr lang="en-US" sz="2400" dirty="0">
                <a:latin typeface="Tahoma" panose="020B0604030504040204" pitchFamily="34" charset="0"/>
                <a:ea typeface="Tahoma" panose="020B0604030504040204" pitchFamily="34" charset="0"/>
                <a:cs typeface="Tahoma" panose="020B0604030504040204" pitchFamily="34" charset="0"/>
              </a:rPr>
              <a:t>ỚC NUÔI TÔM</a:t>
            </a:r>
          </a:p>
        </p:txBody>
      </p:sp>
      <p:pic>
        <p:nvPicPr>
          <p:cNvPr id="2050" name="Picture 2" descr="Kết quả hình ảnh cho logo vi tr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522" y="3755900"/>
            <a:ext cx="1155955" cy="106755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1905000" y="3908657"/>
            <a:ext cx="3363678" cy="400110"/>
          </a:xfrm>
          <a:prstGeom prst="rect">
            <a:avLst/>
          </a:prstGeom>
        </p:spPr>
        <p:txBody>
          <a:bodyPr wrap="none">
            <a:spAutoFit/>
          </a:bodyPr>
          <a:lstStyle/>
          <a:p>
            <a:pPr algn="ctr"/>
            <a:r>
              <a:rPr lang="en-US" sz="2000" dirty="0" err="1">
                <a:latin typeface="Tahoma" panose="020B0604030504040204" pitchFamily="34" charset="0"/>
                <a:ea typeface="Tahoma" panose="020B0604030504040204" pitchFamily="34" charset="0"/>
                <a:cs typeface="Tahoma" panose="020B0604030504040204" pitchFamily="34" charset="0"/>
              </a:rPr>
              <a:t>Trại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Nuôi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Tôm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Thực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Nghiệm</a:t>
            </a:r>
            <a:endParaRPr lang="en-US" sz="2000" dirty="0">
              <a:latin typeface="Tahoma" panose="020B0604030504040204" pitchFamily="34" charset="0"/>
              <a:ea typeface="Tahoma" panose="020B0604030504040204" pitchFamily="34" charset="0"/>
              <a:cs typeface="Tahoma" panose="020B0604030504040204" pitchFamily="34" charset="0"/>
            </a:endParaRPr>
          </a:p>
        </p:txBody>
      </p:sp>
      <p:cxnSp>
        <p:nvCxnSpPr>
          <p:cNvPr id="24" name="Straight Connector 23"/>
          <p:cNvCxnSpPr/>
          <p:nvPr/>
        </p:nvCxnSpPr>
        <p:spPr>
          <a:xfrm>
            <a:off x="1497787" y="4399270"/>
            <a:ext cx="4178104"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289241" y="4441475"/>
            <a:ext cx="4719020" cy="307777"/>
          </a:xfrm>
          <a:prstGeom prst="rect">
            <a:avLst/>
          </a:prstGeom>
        </p:spPr>
        <p:txBody>
          <a:bodyPr wrap="square">
            <a:spAutoFit/>
          </a:bodyPr>
          <a:lstStyle/>
          <a:p>
            <a:pPr algn="ctr"/>
            <a:r>
              <a:rPr lang="en-US" sz="1400" dirty="0" err="1">
                <a:latin typeface="Tahoma" panose="020B0604030504040204" pitchFamily="34" charset="0"/>
                <a:ea typeface="Tahoma" panose="020B0604030504040204" pitchFamily="34" charset="0"/>
                <a:cs typeface="Tahoma" panose="020B0604030504040204" pitchFamily="34" charset="0"/>
              </a:rPr>
              <a:t>Xã</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Lý</a:t>
            </a:r>
            <a:r>
              <a:rPr lang="en-US" sz="1400" dirty="0">
                <a:latin typeface="Tahoma" panose="020B0604030504040204" pitchFamily="34" charset="0"/>
                <a:ea typeface="Tahoma" panose="020B0604030504040204" pitchFamily="34" charset="0"/>
                <a:cs typeface="Tahoma" panose="020B0604030504040204" pitchFamily="34" charset="0"/>
              </a:rPr>
              <a:t> Nh</a:t>
            </a:r>
            <a:r>
              <a:rPr lang="vi-VN" sz="1400" dirty="0">
                <a:latin typeface="Tahoma" panose="020B0604030504040204" pitchFamily="34" charset="0"/>
                <a:ea typeface="Tahoma" panose="020B0604030504040204" pitchFamily="34" charset="0"/>
                <a:cs typeface="Tahoma" panose="020B0604030504040204" pitchFamily="34" charset="0"/>
              </a:rPr>
              <a:t>ơ</a:t>
            </a:r>
            <a:r>
              <a:rPr lang="en-US" sz="1400" dirty="0">
                <a:latin typeface="Tahoma" panose="020B0604030504040204" pitchFamily="34" charset="0"/>
                <a:ea typeface="Tahoma" panose="020B0604030504040204" pitchFamily="34" charset="0"/>
                <a:cs typeface="Tahoma" panose="020B0604030504040204" pitchFamily="34" charset="0"/>
              </a:rPr>
              <a:t>n, </a:t>
            </a:r>
            <a:r>
              <a:rPr lang="en-US" sz="1400" dirty="0" err="1">
                <a:latin typeface="Tahoma" panose="020B0604030504040204" pitchFamily="34" charset="0"/>
                <a:ea typeface="Tahoma" panose="020B0604030504040204" pitchFamily="34" charset="0"/>
                <a:cs typeface="Tahoma" panose="020B0604030504040204" pitchFamily="34" charset="0"/>
              </a:rPr>
              <a:t>Huyện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Cần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Giờ</a:t>
            </a:r>
            <a:r>
              <a:rPr lang="en-US" sz="1400" dirty="0">
                <a:latin typeface="Tahoma" panose="020B0604030504040204" pitchFamily="34" charset="0"/>
                <a:ea typeface="Tahoma" panose="020B0604030504040204" pitchFamily="34" charset="0"/>
                <a:cs typeface="Tahoma" panose="020B0604030504040204" pitchFamily="34" charset="0"/>
              </a:rPr>
              <a:t>, Tp. </a:t>
            </a:r>
            <a:r>
              <a:rPr lang="en-US" sz="1400" dirty="0" err="1">
                <a:latin typeface="Tahoma" panose="020B0604030504040204" pitchFamily="34" charset="0"/>
                <a:ea typeface="Tahoma" panose="020B0604030504040204" pitchFamily="34" charset="0"/>
                <a:cs typeface="Tahoma" panose="020B0604030504040204" pitchFamily="34" charset="0"/>
              </a:rPr>
              <a:t>Hồ</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Chí</a:t>
            </a:r>
            <a:r>
              <a:rPr lang="en-US" sz="1400" dirty="0">
                <a:latin typeface="Tahoma" panose="020B0604030504040204" pitchFamily="34" charset="0"/>
                <a:ea typeface="Tahoma" panose="020B0604030504040204" pitchFamily="34" charset="0"/>
                <a:cs typeface="Tahoma" panose="020B0604030504040204" pitchFamily="34" charset="0"/>
              </a:rPr>
              <a:t> Minh</a:t>
            </a:r>
          </a:p>
        </p:txBody>
      </p:sp>
    </p:spTree>
    <p:extLst>
      <p:ext uri="{BB962C8B-B14F-4D97-AF65-F5344CB8AC3E}">
        <p14:creationId xmlns:p14="http://schemas.microsoft.com/office/powerpoint/2010/main" val="2821236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39855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22C5B811-03D1-4928-A536-0CC24EE62B10}" type="datetime1">
              <a:rPr lang="en-US" smtClean="0"/>
              <a:t>02-Jul-19</a:t>
            </a:fld>
            <a:endParaRPr lang="en-US"/>
          </a:p>
        </p:txBody>
      </p:sp>
      <p:sp>
        <p:nvSpPr>
          <p:cNvPr id="10" name="Footer Placeholder 9"/>
          <p:cNvSpPr>
            <a:spLocks noGrp="1"/>
          </p:cNvSpPr>
          <p:nvPr>
            <p:ph type="ftr" sz="quarter" idx="11"/>
          </p:nvPr>
        </p:nvSpPr>
        <p:spPr/>
        <p:txBody>
          <a:bodyPr/>
          <a:lstStyle/>
          <a:p>
            <a:r>
              <a:rPr lang="en-US"/>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44</a:t>
            </a:fld>
            <a:endParaRPr lang="en-US"/>
          </a:p>
        </p:txBody>
      </p:sp>
      <p:sp>
        <p:nvSpPr>
          <p:cNvPr id="7" name="Rectangle 6"/>
          <p:cNvSpPr/>
          <p:nvPr/>
        </p:nvSpPr>
        <p:spPr>
          <a:xfrm>
            <a:off x="2210843" y="181029"/>
            <a:ext cx="9983372" cy="646331"/>
          </a:xfrm>
          <a:prstGeom prst="rect">
            <a:avLst/>
          </a:prstGeom>
        </p:spPr>
        <p:txBody>
          <a:bodyPr wrap="square">
            <a:spAutoFit/>
          </a:bodyPr>
          <a:lstStyle/>
          <a:p>
            <a:pPr algn="ctr">
              <a:lnSpc>
                <a:spcPct val="100000"/>
              </a:lnSpc>
            </a:pPr>
            <a:r>
              <a:rPr lang="vi-VN" b="1" dirty="0">
                <a:solidFill>
                  <a:srgbClr val="0070C0"/>
                </a:solidFill>
                <a:latin typeface="Verdana" panose="020B0604030504040204" pitchFamily="34" charset="0"/>
                <a:ea typeface="Verdana" panose="020B0604030504040204" pitchFamily="34" charset="0"/>
                <a:cs typeface="Verdana" panose="020B0604030504040204" pitchFamily="34" charset="0"/>
              </a:rPr>
              <a:t>THIẾT KẾ HỆ THỐNG QUAN TRẮC MÔI TRƯỜNG NƯỚC NUÔI TÔM </a:t>
            </a:r>
          </a:p>
          <a:p>
            <a:pPr algn="ctr">
              <a:lnSpc>
                <a:spcPct val="100000"/>
              </a:lnSpc>
            </a:pPr>
            <a:r>
              <a:rPr lang="vi-VN" b="1" dirty="0">
                <a:solidFill>
                  <a:srgbClr val="0070C0"/>
                </a:solidFill>
                <a:latin typeface="Verdana" panose="020B0604030504040204" pitchFamily="34" charset="0"/>
                <a:ea typeface="Verdana" panose="020B0604030504040204" pitchFamily="34" charset="0"/>
                <a:cs typeface="Verdana" panose="020B0604030504040204" pitchFamily="34" charset="0"/>
              </a:rPr>
              <a:t>TRÊN CƠ SỞ ĐIỆN TOÁN ĐÁM MÂY</a:t>
            </a:r>
          </a:p>
        </p:txBody>
      </p:sp>
      <p:sp>
        <p:nvSpPr>
          <p:cNvPr id="12" name="TextBox 11"/>
          <p:cNvSpPr txBox="1"/>
          <p:nvPr/>
        </p:nvSpPr>
        <p:spPr>
          <a:xfrm>
            <a:off x="184638" y="1395769"/>
            <a:ext cx="11899510" cy="523220"/>
          </a:xfrm>
          <a:prstGeom prst="rect">
            <a:avLst/>
          </a:prstGeom>
          <a:noFill/>
        </p:spPr>
        <p:txBody>
          <a:bodyPr wrap="square" rtlCol="0">
            <a:spAutoFit/>
          </a:bodyPr>
          <a:lstStyle/>
          <a:p>
            <a:endParaRPr lang="en-US" sz="28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811" y="1699712"/>
            <a:ext cx="5470378" cy="3509629"/>
          </a:xfrm>
          <a:prstGeom prst="rect">
            <a:avLst/>
          </a:prstGeom>
        </p:spPr>
      </p:pic>
    </p:spTree>
    <p:extLst>
      <p:ext uri="{BB962C8B-B14F-4D97-AF65-F5344CB8AC3E}">
        <p14:creationId xmlns:p14="http://schemas.microsoft.com/office/powerpoint/2010/main" val="3224332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03-Jul-19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45</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PHỤ LỤC</a:t>
            </a:r>
          </a:p>
        </p:txBody>
      </p:sp>
      <p:sp>
        <p:nvSpPr>
          <p:cNvPr id="7" name="TextBox 6">
            <a:extLst>
              <a:ext uri="{FF2B5EF4-FFF2-40B4-BE49-F238E27FC236}">
                <a16:creationId xmlns:a16="http://schemas.microsoft.com/office/drawing/2014/main" id="{F0BF0896-82CF-4DF5-9F77-BA5BB62FECB7}"/>
              </a:ext>
            </a:extLst>
          </p:cNvPr>
          <p:cNvSpPr txBox="1"/>
          <p:nvPr/>
        </p:nvSpPr>
        <p:spPr>
          <a:xfrm>
            <a:off x="135467" y="1060590"/>
            <a:ext cx="6079066"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Kết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quả</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thực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hiện</a:t>
            </a:r>
            <a:endParaRPr lang="en-US" sz="2400" b="1" dirty="0">
              <a:solidFill>
                <a:srgbClr val="0070C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7A3D153-42C6-4977-B70C-3EF4400E4BD2}"/>
              </a:ext>
            </a:extLst>
          </p:cNvPr>
          <p:cNvSpPr/>
          <p:nvPr/>
        </p:nvSpPr>
        <p:spPr>
          <a:xfrm>
            <a:off x="135467" y="1488202"/>
            <a:ext cx="11772900" cy="1131785"/>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vi-VN" sz="2400" dirty="0">
                <a:latin typeface="Arial" panose="020B0604020202020204" pitchFamily="34" charset="0"/>
                <a:cs typeface="Arial" panose="020B0604020202020204" pitchFamily="34" charset="0"/>
              </a:rPr>
              <a:t>Thu thập được các thông số của môi trường nước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nuôi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tôm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pH,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mặn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DO, H</a:t>
            </a:r>
            <a:r>
              <a:rPr lang="en-US" sz="2400" baseline="-25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S, NH</a:t>
            </a:r>
            <a:r>
              <a:rPr lang="en-US" sz="2400" baseline="-25000" dirty="0">
                <a:latin typeface="Arial" panose="020B0604020202020204" pitchFamily="34" charset="0"/>
                <a:cs typeface="Arial" panose="020B0604020202020204" pitchFamily="34" charset="0"/>
              </a:rPr>
              <a:t>3</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kiềm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A1FF6238-190E-4370-85FE-A2C0F505B5F5}"/>
              </a:ext>
            </a:extLst>
          </p:cNvPr>
          <p:cNvPicPr>
            <a:picLocks noChangeAspect="1"/>
          </p:cNvPicPr>
          <p:nvPr/>
        </p:nvPicPr>
        <p:blipFill>
          <a:blip r:embed="rId4"/>
          <a:stretch>
            <a:fillRect/>
          </a:stretch>
        </p:blipFill>
        <p:spPr>
          <a:xfrm>
            <a:off x="3733961" y="2797481"/>
            <a:ext cx="4961143" cy="3381375"/>
          </a:xfrm>
          <a:prstGeom prst="rect">
            <a:avLst/>
          </a:prstGeom>
        </p:spPr>
      </p:pic>
    </p:spTree>
    <p:extLst>
      <p:ext uri="{BB962C8B-B14F-4D97-AF65-F5344CB8AC3E}">
        <p14:creationId xmlns:p14="http://schemas.microsoft.com/office/powerpoint/2010/main" val="2997563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3E4D-D782-45E4-803B-718B7B3159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1987C0-693C-4C49-B9FD-BBC0F3950E7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B65A1B3-D95E-411C-B430-3F2D5A1960B9}"/>
              </a:ext>
            </a:extLst>
          </p:cNvPr>
          <p:cNvSpPr>
            <a:spLocks noGrp="1"/>
          </p:cNvSpPr>
          <p:nvPr>
            <p:ph type="dt" sz="half" idx="10"/>
          </p:nvPr>
        </p:nvSpPr>
        <p:spPr/>
        <p:txBody>
          <a:bodyPr/>
          <a:lstStyle/>
          <a:p>
            <a:fld id="{F19EB671-DECB-4900-BC47-5C1257A9D5C0}" type="datetime1">
              <a:rPr lang="en-US" smtClean="0"/>
              <a:t>02-Jul-19</a:t>
            </a:fld>
            <a:endParaRPr lang="en-US"/>
          </a:p>
        </p:txBody>
      </p:sp>
      <p:sp>
        <p:nvSpPr>
          <p:cNvPr id="5" name="Footer Placeholder 4">
            <a:extLst>
              <a:ext uri="{FF2B5EF4-FFF2-40B4-BE49-F238E27FC236}">
                <a16:creationId xmlns:a16="http://schemas.microsoft.com/office/drawing/2014/main" id="{4ECBE84F-F647-4302-A5A0-BAAF8E535CCA}"/>
              </a:ext>
            </a:extLst>
          </p:cNvPr>
          <p:cNvSpPr>
            <a:spLocks noGrp="1"/>
          </p:cNvSpPr>
          <p:nvPr>
            <p:ph type="ftr" sz="quarter" idx="11"/>
          </p:nvPr>
        </p:nvSpPr>
        <p:spPr/>
        <p:txBody>
          <a:bodyPr/>
          <a:lstStyle/>
          <a:p>
            <a:r>
              <a:rPr lang="en-US"/>
              <a:t>LUẬN VĂN TỐT NGHIỆP</a:t>
            </a:r>
          </a:p>
        </p:txBody>
      </p:sp>
      <p:sp>
        <p:nvSpPr>
          <p:cNvPr id="6" name="Slide Number Placeholder 5">
            <a:extLst>
              <a:ext uri="{FF2B5EF4-FFF2-40B4-BE49-F238E27FC236}">
                <a16:creationId xmlns:a16="http://schemas.microsoft.com/office/drawing/2014/main" id="{B5FC1786-5FC9-467A-BC1B-3E32D06D2AAB}"/>
              </a:ext>
            </a:extLst>
          </p:cNvPr>
          <p:cNvSpPr>
            <a:spLocks noGrp="1"/>
          </p:cNvSpPr>
          <p:nvPr>
            <p:ph type="sldNum" sz="quarter" idx="12"/>
          </p:nvPr>
        </p:nvSpPr>
        <p:spPr/>
        <p:txBody>
          <a:bodyPr/>
          <a:lstStyle/>
          <a:p>
            <a:fld id="{31CF850B-DE55-40D1-B32A-37822FA5F37B}" type="slidenum">
              <a:rPr lang="en-US" smtClean="0"/>
              <a:t>46</a:t>
            </a:fld>
            <a:endParaRPr lang="en-US"/>
          </a:p>
        </p:txBody>
      </p:sp>
      <p:pic>
        <p:nvPicPr>
          <p:cNvPr id="7" name="Picture 6">
            <a:extLst>
              <a:ext uri="{FF2B5EF4-FFF2-40B4-BE49-F238E27FC236}">
                <a16:creationId xmlns:a16="http://schemas.microsoft.com/office/drawing/2014/main" id="{A445921E-0868-43A4-878F-CEC00CB0ED60}"/>
              </a:ext>
            </a:extLst>
          </p:cNvPr>
          <p:cNvPicPr>
            <a:picLocks noChangeAspect="1"/>
          </p:cNvPicPr>
          <p:nvPr/>
        </p:nvPicPr>
        <p:blipFill>
          <a:blip r:embed="rId2"/>
          <a:stretch>
            <a:fillRect/>
          </a:stretch>
        </p:blipFill>
        <p:spPr>
          <a:xfrm>
            <a:off x="835742" y="827881"/>
            <a:ext cx="10815484" cy="5438775"/>
          </a:xfrm>
          <a:prstGeom prst="rect">
            <a:avLst/>
          </a:prstGeom>
        </p:spPr>
      </p:pic>
    </p:spTree>
    <p:extLst>
      <p:ext uri="{BB962C8B-B14F-4D97-AF65-F5344CB8AC3E}">
        <p14:creationId xmlns:p14="http://schemas.microsoft.com/office/powerpoint/2010/main" val="2058360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3E4D-D782-45E4-803B-718B7B3159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1987C0-693C-4C49-B9FD-BBC0F3950E7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CB65A1B3-D95E-411C-B430-3F2D5A1960B9}"/>
              </a:ext>
            </a:extLst>
          </p:cNvPr>
          <p:cNvSpPr>
            <a:spLocks noGrp="1"/>
          </p:cNvSpPr>
          <p:nvPr>
            <p:ph type="dt" sz="half" idx="10"/>
          </p:nvPr>
        </p:nvSpPr>
        <p:spPr/>
        <p:txBody>
          <a:bodyPr/>
          <a:lstStyle/>
          <a:p>
            <a:fld id="{F19EB671-DECB-4900-BC47-5C1257A9D5C0}" type="datetime1">
              <a:rPr lang="en-US" smtClean="0"/>
              <a:t>03-Jul-19</a:t>
            </a:fld>
            <a:endParaRPr lang="en-US"/>
          </a:p>
        </p:txBody>
      </p:sp>
      <p:sp>
        <p:nvSpPr>
          <p:cNvPr id="5" name="Footer Placeholder 4">
            <a:extLst>
              <a:ext uri="{FF2B5EF4-FFF2-40B4-BE49-F238E27FC236}">
                <a16:creationId xmlns:a16="http://schemas.microsoft.com/office/drawing/2014/main" id="{4ECBE84F-F647-4302-A5A0-BAAF8E535CCA}"/>
              </a:ext>
            </a:extLst>
          </p:cNvPr>
          <p:cNvSpPr>
            <a:spLocks noGrp="1"/>
          </p:cNvSpPr>
          <p:nvPr>
            <p:ph type="ftr" sz="quarter" idx="11"/>
          </p:nvPr>
        </p:nvSpPr>
        <p:spPr/>
        <p:txBody>
          <a:bodyPr/>
          <a:lstStyle/>
          <a:p>
            <a:r>
              <a:rPr lang="en-US"/>
              <a:t>LUẬN VĂN TỐT NGHIỆP</a:t>
            </a:r>
          </a:p>
        </p:txBody>
      </p:sp>
      <p:sp>
        <p:nvSpPr>
          <p:cNvPr id="6" name="Slide Number Placeholder 5">
            <a:extLst>
              <a:ext uri="{FF2B5EF4-FFF2-40B4-BE49-F238E27FC236}">
                <a16:creationId xmlns:a16="http://schemas.microsoft.com/office/drawing/2014/main" id="{B5FC1786-5FC9-467A-BC1B-3E32D06D2AAB}"/>
              </a:ext>
            </a:extLst>
          </p:cNvPr>
          <p:cNvSpPr>
            <a:spLocks noGrp="1"/>
          </p:cNvSpPr>
          <p:nvPr>
            <p:ph type="sldNum" sz="quarter" idx="12"/>
          </p:nvPr>
        </p:nvSpPr>
        <p:spPr/>
        <p:txBody>
          <a:bodyPr/>
          <a:lstStyle/>
          <a:p>
            <a:fld id="{31CF850B-DE55-40D1-B32A-37822FA5F37B}" type="slidenum">
              <a:rPr lang="en-US" smtClean="0"/>
              <a:t>47</a:t>
            </a:fld>
            <a:endParaRPr lang="en-US"/>
          </a:p>
        </p:txBody>
      </p:sp>
      <p:pic>
        <p:nvPicPr>
          <p:cNvPr id="8" name="Picture 7">
            <a:extLst>
              <a:ext uri="{FF2B5EF4-FFF2-40B4-BE49-F238E27FC236}">
                <a16:creationId xmlns:a16="http://schemas.microsoft.com/office/drawing/2014/main" id="{81006F0C-F941-4ADD-9F6B-1AFF30156A22}"/>
              </a:ext>
            </a:extLst>
          </p:cNvPr>
          <p:cNvPicPr>
            <a:picLocks noChangeAspect="1"/>
          </p:cNvPicPr>
          <p:nvPr/>
        </p:nvPicPr>
        <p:blipFill>
          <a:blip r:embed="rId2"/>
          <a:stretch>
            <a:fillRect/>
          </a:stretch>
        </p:blipFill>
        <p:spPr>
          <a:xfrm>
            <a:off x="523878" y="460600"/>
            <a:ext cx="5306260" cy="2818950"/>
          </a:xfrm>
          <a:prstGeom prst="rect">
            <a:avLst/>
          </a:prstGeom>
        </p:spPr>
      </p:pic>
      <p:pic>
        <p:nvPicPr>
          <p:cNvPr id="9" name="Picture 8">
            <a:extLst>
              <a:ext uri="{FF2B5EF4-FFF2-40B4-BE49-F238E27FC236}">
                <a16:creationId xmlns:a16="http://schemas.microsoft.com/office/drawing/2014/main" id="{2596CD58-B92E-46AD-B7E1-AB338F9915E5}"/>
              </a:ext>
            </a:extLst>
          </p:cNvPr>
          <p:cNvPicPr>
            <a:picLocks noChangeAspect="1"/>
          </p:cNvPicPr>
          <p:nvPr/>
        </p:nvPicPr>
        <p:blipFill>
          <a:blip r:embed="rId3"/>
          <a:stretch>
            <a:fillRect/>
          </a:stretch>
        </p:blipFill>
        <p:spPr>
          <a:xfrm>
            <a:off x="5979023" y="460600"/>
            <a:ext cx="5581254" cy="2821692"/>
          </a:xfrm>
          <a:prstGeom prst="rect">
            <a:avLst/>
          </a:prstGeom>
        </p:spPr>
      </p:pic>
      <p:pic>
        <p:nvPicPr>
          <p:cNvPr id="10" name="Picture 9">
            <a:extLst>
              <a:ext uri="{FF2B5EF4-FFF2-40B4-BE49-F238E27FC236}">
                <a16:creationId xmlns:a16="http://schemas.microsoft.com/office/drawing/2014/main" id="{90957F20-1C67-446E-938D-AA097FA1CD70}"/>
              </a:ext>
            </a:extLst>
          </p:cNvPr>
          <p:cNvPicPr>
            <a:picLocks noChangeAspect="1"/>
          </p:cNvPicPr>
          <p:nvPr/>
        </p:nvPicPr>
        <p:blipFill>
          <a:blip r:embed="rId4"/>
          <a:stretch>
            <a:fillRect/>
          </a:stretch>
        </p:blipFill>
        <p:spPr>
          <a:xfrm>
            <a:off x="523878" y="3492950"/>
            <a:ext cx="1835473" cy="2818950"/>
          </a:xfrm>
          <a:prstGeom prst="rect">
            <a:avLst/>
          </a:prstGeom>
        </p:spPr>
      </p:pic>
    </p:spTree>
    <p:extLst>
      <p:ext uri="{BB962C8B-B14F-4D97-AF65-F5344CB8AC3E}">
        <p14:creationId xmlns:p14="http://schemas.microsoft.com/office/powerpoint/2010/main" val="2850901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2AEAA54-FB89-4BA5-B9FD-52E1D6119954}"/>
              </a:ext>
            </a:extLst>
          </p:cNvPr>
          <p:cNvPicPr>
            <a:picLocks noChangeAspect="1"/>
          </p:cNvPicPr>
          <p:nvPr/>
        </p:nvPicPr>
        <p:blipFill>
          <a:blip r:embed="rId3"/>
          <a:stretch>
            <a:fillRect/>
          </a:stretch>
        </p:blipFill>
        <p:spPr>
          <a:xfrm>
            <a:off x="5754332" y="1370779"/>
            <a:ext cx="6298608" cy="45957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5</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1. GIỚI THIỆU ĐỀ TÀI</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6170279"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Tình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ngành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nuôi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tôm</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trên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giới</a:t>
            </a:r>
            <a:endParaRPr lang="en-US" sz="2400" b="1" dirty="0">
              <a:solidFill>
                <a:srgbClr val="0070C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A64B79-A914-4CA3-9A20-EE5D9252046F}"/>
              </a:ext>
            </a:extLst>
          </p:cNvPr>
          <p:cNvSpPr/>
          <p:nvPr/>
        </p:nvSpPr>
        <p:spPr>
          <a:xfrm>
            <a:off x="173182" y="1782693"/>
            <a:ext cx="5581150" cy="3901837"/>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Nhu cầu tiêu thụ thủy sản thế gi</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ới</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có tốc độ tăng trưởng ngày càng cao.</a:t>
            </a:r>
          </a:p>
          <a:p>
            <a:pPr marL="342900" indent="-342900" algn="just">
              <a:lnSpc>
                <a:spcPct val="150000"/>
              </a:lnSpc>
              <a:buFont typeface="Wingdings" panose="05000000000000000000" pitchFamily="2" charset="2"/>
              <a:buChar char="§"/>
            </a:pP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Dự báo</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a:t>
            </a: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 năm 2050, thế giới cần hơn 220 triệu tấn thủy sản. </a:t>
            </a:r>
          </a:p>
          <a:p>
            <a:pPr marL="342900" indent="-342900" algn="just">
              <a:lnSpc>
                <a:spcPct val="150000"/>
              </a:lnSpc>
              <a:buFont typeface="Wingdings" panose="05000000000000000000" pitchFamily="2" charset="2"/>
              <a:buChar char="§"/>
            </a:pP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Vì vậy, nuôi trồng thủy sản có nhiệm vụ đảm bảo khoảng 63,5% lượng tiêu thụ thủy sản vào năm 2050</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6613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6</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1. GIỚI THIỆU ĐỀ TÀI</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5996385"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Tình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ngành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nuôi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tôm</a:t>
            </a:r>
            <a:r>
              <a:rPr lang="en-US" sz="2400" b="1" dirty="0">
                <a:solidFill>
                  <a:srgbClr val="0070C0"/>
                </a:solidFill>
                <a:latin typeface="Arial" panose="020B0604020202020204" pitchFamily="34" charset="0"/>
                <a:cs typeface="Arial" panose="020B0604020202020204" pitchFamily="34" charset="0"/>
              </a:rPr>
              <a:t> ở </a:t>
            </a:r>
            <a:r>
              <a:rPr lang="en-US" sz="2400" b="1" dirty="0" err="1">
                <a:solidFill>
                  <a:srgbClr val="0070C0"/>
                </a:solidFill>
                <a:latin typeface="Arial" panose="020B0604020202020204" pitchFamily="34" charset="0"/>
                <a:cs typeface="Arial" panose="020B0604020202020204" pitchFamily="34" charset="0"/>
              </a:rPr>
              <a:t>Việt</a:t>
            </a:r>
            <a:r>
              <a:rPr lang="en-US" sz="2400" b="1" dirty="0">
                <a:solidFill>
                  <a:srgbClr val="0070C0"/>
                </a:solidFill>
                <a:latin typeface="Arial" panose="020B0604020202020204" pitchFamily="34" charset="0"/>
                <a:cs typeface="Arial" panose="020B0604020202020204" pitchFamily="34" charset="0"/>
              </a:rPr>
              <a:t> Nam</a:t>
            </a:r>
          </a:p>
        </p:txBody>
      </p:sp>
      <p:sp>
        <p:nvSpPr>
          <p:cNvPr id="8" name="Rectangle 7">
            <a:extLst>
              <a:ext uri="{FF2B5EF4-FFF2-40B4-BE49-F238E27FC236}">
                <a16:creationId xmlns:a16="http://schemas.microsoft.com/office/drawing/2014/main" id="{37A64B79-A914-4CA3-9A20-EE5D9252046F}"/>
              </a:ext>
            </a:extLst>
          </p:cNvPr>
          <p:cNvSpPr/>
          <p:nvPr/>
        </p:nvSpPr>
        <p:spPr>
          <a:xfrm>
            <a:off x="173182" y="1529079"/>
            <a:ext cx="5581150" cy="4455835"/>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a:solidFill>
                  <a:srgbClr val="000000"/>
                </a:solidFill>
                <a:latin typeface="Arial" panose="020B0604020202020204" pitchFamily="34" charset="0"/>
                <a:cs typeface="Arial" panose="020B0604020202020204" pitchFamily="34" charset="0"/>
              </a:rPr>
              <a:t>Theo </a:t>
            </a:r>
            <a:r>
              <a:rPr lang="vi-VN" sz="2400" dirty="0">
                <a:solidFill>
                  <a:srgbClr val="000000"/>
                </a:solidFill>
                <a:latin typeface="Arial" panose="020B0604020202020204" pitchFamily="34" charset="0"/>
                <a:cs typeface="Arial" panose="020B0604020202020204" pitchFamily="34" charset="0"/>
              </a:rPr>
              <a:t>VASEP,</a:t>
            </a:r>
            <a:r>
              <a:rPr lang="en-US" sz="2400" dirty="0">
                <a:solidFill>
                  <a:srgbClr val="000000"/>
                </a:solidFill>
                <a:latin typeface="Arial" panose="020B0604020202020204" pitchFamily="34" charset="0"/>
                <a:cs typeface="Arial" panose="020B0604020202020204" pitchFamily="34" charset="0"/>
              </a:rPr>
              <a:t> </a:t>
            </a:r>
            <a:r>
              <a:rPr lang="vi-VN" sz="2400" dirty="0">
                <a:solidFill>
                  <a:srgbClr val="000000"/>
                </a:solidFill>
                <a:latin typeface="Arial" panose="020B0604020202020204" pitchFamily="34" charset="0"/>
                <a:cs typeface="Arial" panose="020B0604020202020204" pitchFamily="34" charset="0"/>
              </a:rPr>
              <a:t>năm </a:t>
            </a: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2018, diện tích nuôi tôm nước lợ đạt 745.000 ha</a:t>
            </a: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với sản lượng 800.000 tấn</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a:t>
            </a:r>
            <a:endParaRPr lang="de-DE" sz="24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342900" indent="-342900" algn="just">
              <a:lnSpc>
                <a:spcPct val="150000"/>
              </a:lnSpc>
              <a:buFont typeface="Wingdings" panose="05000000000000000000" pitchFamily="2" charset="2"/>
              <a:buChar char="§"/>
            </a:pP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Giá trị xuất khẩ</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u </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mặt</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hàng tôm của nước ta năm 2018 đạt 3,55 tỷ USD</a:t>
            </a: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vi-VN" sz="2400" dirty="0">
                <a:solidFill>
                  <a:srgbClr val="000000"/>
                </a:solidFill>
                <a:ea typeface="Calibri" panose="020F0502020204030204" pitchFamily="34" charset="0"/>
                <a:cs typeface="Arial" panose="020B0604020202020204" pitchFamily="34" charset="0"/>
              </a:rPr>
              <a:t>2019, dự kiến tăng trưởng và đạt trên 4,2 tỷ USD, chiếm</a:t>
            </a:r>
            <a:r>
              <a:rPr lang="en-US" sz="2400" dirty="0">
                <a:solidFill>
                  <a:srgbClr val="000000"/>
                </a:solidFill>
                <a:ea typeface="Calibri" panose="020F0502020204030204" pitchFamily="34" charset="0"/>
                <a:cs typeface="Arial" panose="020B0604020202020204" pitchFamily="34" charset="0"/>
              </a:rPr>
              <a:t> </a:t>
            </a:r>
            <a:r>
              <a:rPr lang="vi-VN" sz="2400" dirty="0">
                <a:solidFill>
                  <a:srgbClr val="000000"/>
                </a:solidFill>
                <a:ea typeface="Calibri" panose="020F0502020204030204" pitchFamily="34" charset="0"/>
                <a:cs typeface="Arial" panose="020B0604020202020204" pitchFamily="34" charset="0"/>
              </a:rPr>
              <a:t>40% giá trị xuất khẩu thủy sản</a:t>
            </a:r>
            <a:endParaRPr lang="de-DE" sz="2400" dirty="0">
              <a:solidFill>
                <a:srgbClr val="000000"/>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http://vasep.com.vn/Uploads/image/PublicFile/image/Thu/vf18/HT5/sanluong.jpg">
            <a:extLst>
              <a:ext uri="{FF2B5EF4-FFF2-40B4-BE49-F238E27FC236}">
                <a16:creationId xmlns:a16="http://schemas.microsoft.com/office/drawing/2014/main" id="{51BA7018-D3A3-4DC5-9405-6EA2DD01F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162" y="1733128"/>
            <a:ext cx="5828656" cy="384259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C4A9D5E-6843-4992-8EBD-4DE1292EB0B0}"/>
              </a:ext>
            </a:extLst>
          </p:cNvPr>
          <p:cNvSpPr/>
          <p:nvPr/>
        </p:nvSpPr>
        <p:spPr>
          <a:xfrm>
            <a:off x="9786199" y="5575723"/>
            <a:ext cx="2232619" cy="307777"/>
          </a:xfrm>
          <a:prstGeom prst="rect">
            <a:avLst/>
          </a:prstGeom>
        </p:spPr>
        <p:txBody>
          <a:bodyPr wrap="square">
            <a:spAutoFit/>
          </a:bodyPr>
          <a:lstStyle/>
          <a:p>
            <a:pPr algn="r"/>
            <a:r>
              <a:rPr lang="en-US" sz="1400" i="1" dirty="0" err="1">
                <a:solidFill>
                  <a:srgbClr val="111111"/>
                </a:solidFill>
                <a:latin typeface="Arial" panose="020B0604020202020204" pitchFamily="34" charset="0"/>
                <a:cs typeface="Arial" panose="020B0604020202020204" pitchFamily="34" charset="0"/>
              </a:rPr>
              <a:t>Nguồn</a:t>
            </a:r>
            <a:r>
              <a:rPr lang="en-US" sz="1400" i="1" dirty="0">
                <a:solidFill>
                  <a:srgbClr val="111111"/>
                </a:solidFill>
                <a:latin typeface="Arial" panose="020B0604020202020204" pitchFamily="34" charset="0"/>
                <a:cs typeface="Arial" panose="020B0604020202020204" pitchFamily="34" charset="0"/>
              </a:rPr>
              <a:t>: VASEP</a:t>
            </a:r>
            <a:endParaRPr lang="en-US" sz="1400" b="0" i="1" dirty="0">
              <a:solidFill>
                <a:srgbClr val="11111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936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7</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1. GIỚI THIỆU ĐỀ TÀI</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4330032"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r>
              <a:rPr lang="en-US" sz="2400" b="1" dirty="0">
                <a:solidFill>
                  <a:srgbClr val="0070C0"/>
                </a:solidFill>
                <a:latin typeface="Arial" panose="020B0604020202020204" pitchFamily="34" charset="0"/>
                <a:cs typeface="Arial" panose="020B0604020202020204" pitchFamily="34" charset="0"/>
              </a:rPr>
              <a:t> ô </a:t>
            </a:r>
            <a:r>
              <a:rPr lang="en-US" sz="2400" b="1" dirty="0" err="1">
                <a:solidFill>
                  <a:srgbClr val="0070C0"/>
                </a:solidFill>
                <a:latin typeface="Arial" panose="020B0604020202020204" pitchFamily="34" charset="0"/>
                <a:cs typeface="Arial" panose="020B0604020202020204" pitchFamily="34" charset="0"/>
              </a:rPr>
              <a:t>nhiễm</a:t>
            </a:r>
            <a:endParaRPr lang="en-US" sz="2400" b="1" dirty="0">
              <a:solidFill>
                <a:srgbClr val="0070C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A64B79-A914-4CA3-9A20-EE5D9252046F}"/>
              </a:ext>
            </a:extLst>
          </p:cNvPr>
          <p:cNvSpPr/>
          <p:nvPr/>
        </p:nvSpPr>
        <p:spPr>
          <a:xfrm>
            <a:off x="173181" y="4173683"/>
            <a:ext cx="11289668" cy="2248693"/>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vi-VN" sz="2400" dirty="0">
                <a:solidFill>
                  <a:srgbClr val="000000"/>
                </a:solidFill>
                <a:ea typeface="Calibri" panose="020F0502020204030204" pitchFamily="34" charset="0"/>
                <a:cs typeface="Arial" panose="020B0604020202020204" pitchFamily="34" charset="0"/>
              </a:rPr>
              <a:t>Các hoạt động từ quá trình sản xuất tôm đang làm ô nhiễm môi trường, </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Nh</a:t>
            </a: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ư: </a:t>
            </a:r>
            <a:r>
              <a:rPr lang="vi-VN" sz="2400" dirty="0">
                <a:solidFill>
                  <a:srgbClr val="000000"/>
                </a:solidFill>
                <a:ea typeface="Calibri" panose="020F0502020204030204" pitchFamily="34" charset="0"/>
                <a:cs typeface="Arial" panose="020B0604020202020204" pitchFamily="34" charset="0"/>
              </a:rPr>
              <a:t>Một số hệ thống phụ</a:t>
            </a:r>
            <a:r>
              <a:rPr lang="en-US" sz="2400" dirty="0">
                <a:solidFill>
                  <a:srgbClr val="000000"/>
                </a:solidFill>
                <a:ea typeface="Calibri" panose="020F0502020204030204" pitchFamily="34" charset="0"/>
                <a:cs typeface="Arial" panose="020B0604020202020204" pitchFamily="34" charset="0"/>
              </a:rPr>
              <a:t> (</a:t>
            </a:r>
            <a:r>
              <a:rPr lang="vi-VN" sz="2400" dirty="0">
                <a:solidFill>
                  <a:srgbClr val="000000"/>
                </a:solidFill>
                <a:ea typeface="Calibri" panose="020F0502020204030204" pitchFamily="34" charset="0"/>
                <a:cs typeface="Arial" panose="020B0604020202020204" pitchFamily="34" charset="0"/>
              </a:rPr>
              <a:t>xây dựng ao hồ, xử lý ao hồ, công trình thu nước, lưu chứa, nuôi dưỡng, thay nước, xả bùn cặn, thu hoạch, và bơm cạn ao là những nguồn gây ô nhiễm</a:t>
            </a:r>
            <a:r>
              <a:rPr lang="en-US" sz="2400" dirty="0">
                <a:solidFill>
                  <a:srgbClr val="000000"/>
                </a:solidFill>
                <a:ea typeface="Calibri" panose="020F0502020204030204" pitchFamily="34" charset="0"/>
                <a:cs typeface="Arial" panose="020B0604020202020204" pitchFamily="34" charset="0"/>
              </a:rPr>
              <a:t>)</a:t>
            </a:r>
            <a:endParaRPr lang="de-DE" sz="2400" dirty="0">
              <a:solidFill>
                <a:srgbClr val="000000"/>
              </a:solidFill>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30AE9CF-380D-4CD0-8BC4-FDC83E3FC1F4}"/>
              </a:ext>
            </a:extLst>
          </p:cNvPr>
          <p:cNvPicPr>
            <a:picLocks noChangeAspect="1"/>
          </p:cNvPicPr>
          <p:nvPr/>
        </p:nvPicPr>
        <p:blipFill>
          <a:blip r:embed="rId3"/>
          <a:stretch>
            <a:fillRect/>
          </a:stretch>
        </p:blipFill>
        <p:spPr>
          <a:xfrm>
            <a:off x="7180117" y="1109336"/>
            <a:ext cx="4495801" cy="2931297"/>
          </a:xfrm>
          <a:prstGeom prst="rect">
            <a:avLst/>
          </a:prstGeom>
        </p:spPr>
      </p:pic>
      <p:sp>
        <p:nvSpPr>
          <p:cNvPr id="12" name="Rectangle 11">
            <a:extLst>
              <a:ext uri="{FF2B5EF4-FFF2-40B4-BE49-F238E27FC236}">
                <a16:creationId xmlns:a16="http://schemas.microsoft.com/office/drawing/2014/main" id="{A78CF0C8-736D-47DA-97A9-B81405F8B5B1}"/>
              </a:ext>
            </a:extLst>
          </p:cNvPr>
          <p:cNvSpPr/>
          <p:nvPr/>
        </p:nvSpPr>
        <p:spPr>
          <a:xfrm>
            <a:off x="173181" y="1452783"/>
            <a:ext cx="6560127" cy="2793842"/>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a:solidFill>
                  <a:srgbClr val="000000"/>
                </a:solidFill>
                <a:latin typeface="Arial" panose="020B0604020202020204" pitchFamily="34" charset="0"/>
                <a:cs typeface="Arial" panose="020B0604020202020204" pitchFamily="34" charset="0"/>
              </a:rPr>
              <a:t>M</a:t>
            </a:r>
            <a:r>
              <a:rPr lang="vi-VN" sz="2400" dirty="0">
                <a:solidFill>
                  <a:srgbClr val="000000"/>
                </a:solidFill>
                <a:latin typeface="Arial" panose="020B0604020202020204" pitchFamily="34" charset="0"/>
                <a:cs typeface="Arial" panose="020B0604020202020204" pitchFamily="34" charset="0"/>
              </a:rPr>
              <a:t>ôi trường nuôi tôm còn nhiều bất cập, thiếu giám sát, đo đạc và kiểm tra các thông số môi trường nước cấp, nước nuôi, nước thải dẫn đến ô nhiễm vùng nuôi và rủi ro dịch bệnh gây mất mùa, treo ao.</a:t>
            </a:r>
            <a:r>
              <a:rPr lang="en-US" sz="2400" dirty="0">
                <a:solidFill>
                  <a:srgbClr val="000000"/>
                </a:solidFill>
                <a:latin typeface="Arial" panose="020B0604020202020204" pitchFamily="34" charset="0"/>
                <a:cs typeface="Arial" panose="020B0604020202020204" pitchFamily="34" charset="0"/>
              </a:rPr>
              <a:t> </a:t>
            </a:r>
          </a:p>
        </p:txBody>
      </p:sp>
      <p:sp>
        <p:nvSpPr>
          <p:cNvPr id="3" name="Rectangle 2">
            <a:extLst>
              <a:ext uri="{FF2B5EF4-FFF2-40B4-BE49-F238E27FC236}">
                <a16:creationId xmlns:a16="http://schemas.microsoft.com/office/drawing/2014/main" id="{E1E373CC-8A1A-402B-94CE-9B4EF86E3507}"/>
              </a:ext>
            </a:extLst>
          </p:cNvPr>
          <p:cNvSpPr/>
          <p:nvPr/>
        </p:nvSpPr>
        <p:spPr>
          <a:xfrm>
            <a:off x="9583392" y="4005518"/>
            <a:ext cx="2232619" cy="307777"/>
          </a:xfrm>
          <a:prstGeom prst="rect">
            <a:avLst/>
          </a:prstGeom>
        </p:spPr>
        <p:txBody>
          <a:bodyPr wrap="square">
            <a:spAutoFit/>
          </a:bodyPr>
          <a:lstStyle/>
          <a:p>
            <a:pPr algn="just"/>
            <a:r>
              <a:rPr lang="en-US" sz="1400" i="1" dirty="0" err="1">
                <a:solidFill>
                  <a:srgbClr val="111111"/>
                </a:solidFill>
                <a:latin typeface="Arial" panose="020B0604020202020204" pitchFamily="34" charset="0"/>
                <a:cs typeface="Arial" panose="020B0604020202020204" pitchFamily="34" charset="0"/>
              </a:rPr>
              <a:t>Nguồn</a:t>
            </a:r>
            <a:r>
              <a:rPr lang="en-US" sz="1400" i="1" dirty="0">
                <a:solidFill>
                  <a:srgbClr val="111111"/>
                </a:solidFill>
                <a:latin typeface="Arial" panose="020B0604020202020204" pitchFamily="34" charset="0"/>
                <a:cs typeface="Arial" panose="020B0604020202020204" pitchFamily="34" charset="0"/>
              </a:rPr>
              <a:t>: Moitruong.net.vn</a:t>
            </a:r>
            <a:endParaRPr lang="en-US" sz="1400" b="0" i="1" dirty="0">
              <a:solidFill>
                <a:srgbClr val="11111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4910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8</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1. GIỚI THIỆU ĐỀ TÀI</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5852884"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Nhu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endParaRPr lang="en-US" sz="2400" b="1" dirty="0">
              <a:solidFill>
                <a:srgbClr val="0070C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78CF0C8-736D-47DA-97A9-B81405F8B5B1}"/>
              </a:ext>
            </a:extLst>
          </p:cNvPr>
          <p:cNvSpPr/>
          <p:nvPr/>
        </p:nvSpPr>
        <p:spPr>
          <a:xfrm>
            <a:off x="274585" y="1511019"/>
            <a:ext cx="11642830" cy="4464684"/>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a:solidFill>
                  <a:srgbClr val="000000"/>
                </a:solidFill>
                <a:latin typeface="Arial" panose="020B0604020202020204" pitchFamily="34" charset="0"/>
                <a:cs typeface="Arial" panose="020B0604020202020204" pitchFamily="34" charset="0"/>
              </a:rPr>
              <a:t>N</a:t>
            </a:r>
            <a:r>
              <a:rPr lang="vi-VN" sz="2400" dirty="0">
                <a:solidFill>
                  <a:srgbClr val="000000"/>
                </a:solidFill>
                <a:latin typeface="Arial" panose="020B0604020202020204" pitchFamily="34" charset="0"/>
                <a:cs typeface="Arial" panose="020B0604020202020204" pitchFamily="34" charset="0"/>
              </a:rPr>
              <a:t>ếu không có giải pháp tốt để quản lý chất thải trong ao nuôi tôm, thì hoạt động nuôi tôm sẽ gặp nhiều khó khă</a:t>
            </a:r>
            <a:r>
              <a:rPr lang="en-US" sz="2400" dirty="0">
                <a:solidFill>
                  <a:srgbClr val="000000"/>
                </a:solidFill>
                <a:latin typeface="Arial" panose="020B0604020202020204" pitchFamily="34" charset="0"/>
                <a:cs typeface="Arial" panose="020B0604020202020204" pitchFamily="34" charset="0"/>
              </a:rPr>
              <a:t>n</a:t>
            </a:r>
            <a:r>
              <a:rPr lang="vi-VN" sz="2400" dirty="0">
                <a:solidFill>
                  <a:srgbClr val="000000"/>
                </a:solidFill>
                <a:latin typeface="Arial" panose="020B0604020202020204" pitchFamily="34" charset="0"/>
                <a:cs typeface="Arial" panose="020B0604020202020204" pitchFamily="34" charset="0"/>
              </a:rPr>
              <a:t>.</a:t>
            </a:r>
            <a:endParaRPr lang="en-US" sz="2400" dirty="0">
              <a:solidFill>
                <a:srgbClr val="000000"/>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
            </a:pPr>
            <a:r>
              <a:rPr lang="vi-VN" sz="2400" dirty="0">
                <a:solidFill>
                  <a:srgbClr val="000000"/>
                </a:solidFill>
                <a:cs typeface="Arial" panose="020B0604020202020204" pitchFamily="34" charset="0"/>
              </a:rPr>
              <a:t>Giải pháp </a:t>
            </a:r>
            <a:r>
              <a:rPr lang="en-US" sz="2400" dirty="0" err="1">
                <a:solidFill>
                  <a:srgbClr val="000000"/>
                </a:solidFill>
                <a:latin typeface="Arial" panose="020B0604020202020204" pitchFamily="34" charset="0"/>
                <a:cs typeface="Arial" panose="020B0604020202020204" pitchFamily="34" charset="0"/>
              </a:rPr>
              <a:t>số</a:t>
            </a:r>
            <a:r>
              <a:rPr lang="en-US" sz="2400" dirty="0">
                <a:solidFill>
                  <a:srgbClr val="000000"/>
                </a:solidFill>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hóa</a:t>
            </a:r>
            <a:r>
              <a:rPr lang="en-US" sz="2400" dirty="0">
                <a:solidFill>
                  <a:srgbClr val="000000"/>
                </a:solidFill>
                <a:latin typeface="Arial" panose="020B0604020202020204" pitchFamily="34" charset="0"/>
                <a:cs typeface="Arial" panose="020B0604020202020204" pitchFamily="34" charset="0"/>
              </a:rPr>
              <a:t>/</a:t>
            </a:r>
            <a:r>
              <a:rPr lang="vi-VN" sz="2400" dirty="0">
                <a:solidFill>
                  <a:srgbClr val="000000"/>
                </a:solidFill>
                <a:latin typeface="Arial" panose="020B0604020202020204" pitchFamily="34" charset="0"/>
                <a:cs typeface="Arial" panose="020B0604020202020204" pitchFamily="34" charset="0"/>
              </a:rPr>
              <a:t>tối ưu hóa </a:t>
            </a:r>
            <a:r>
              <a:rPr lang="vi-VN" sz="2400" dirty="0">
                <a:solidFill>
                  <a:srgbClr val="000000"/>
                </a:solidFill>
                <a:cs typeface="Arial" panose="020B0604020202020204" pitchFamily="34" charset="0"/>
              </a:rPr>
              <a:t>sản xuất nông nghiệp là đo lường, giám sát và điều khiển</a:t>
            </a:r>
            <a:r>
              <a:rPr lang="en-US" sz="2400" dirty="0">
                <a:solidFill>
                  <a:srgbClr val="000000"/>
                </a:solidFill>
                <a:cs typeface="Arial" panose="020B0604020202020204" pitchFamily="34" charset="0"/>
              </a:rPr>
              <a:t> </a:t>
            </a:r>
            <a:r>
              <a:rPr lang="vi-VN" sz="2400" dirty="0">
                <a:solidFill>
                  <a:srgbClr val="000000"/>
                </a:solidFill>
                <a:cs typeface="Arial" panose="020B0604020202020204" pitchFamily="34" charset="0"/>
              </a:rPr>
              <a:t>các yếu tố đầu vào và các thông số của quá trình sản xuất đảm bảo luôn đạt yêu cầu nhằm đạt các giá trị đầu ra tốt nhất.</a:t>
            </a:r>
            <a:endParaRPr lang="en-US" sz="2400" dirty="0">
              <a:solidFill>
                <a:srgbClr val="000000"/>
              </a:solidFill>
              <a:cs typeface="Arial" panose="020B0604020202020204" pitchFamily="34" charset="0"/>
            </a:endParaRPr>
          </a:p>
          <a:p>
            <a:pPr marL="342900" indent="-342900" algn="just">
              <a:lnSpc>
                <a:spcPct val="150000"/>
              </a:lnSpc>
              <a:buFont typeface="Wingdings" panose="05000000000000000000" pitchFamily="2" charset="2"/>
              <a:buChar char="§"/>
            </a:pPr>
            <a:r>
              <a:rPr lang="vi-VN" sz="2400" dirty="0">
                <a:solidFill>
                  <a:srgbClr val="000000"/>
                </a:solidFill>
                <a:cs typeface="Arabic Typesetting" panose="03020402040406030203" pitchFamily="66" charset="-78"/>
              </a:rPr>
              <a:t>Các quy định và chính sách về kiểm soát ô nhiễm môi trường trong nuôi tô</a:t>
            </a:r>
            <a:r>
              <a:rPr lang="en-US" sz="2400" dirty="0">
                <a:solidFill>
                  <a:srgbClr val="000000"/>
                </a:solidFill>
                <a:latin typeface="Arial" panose="020B0604020202020204" pitchFamily="34" charset="0"/>
                <a:cs typeface="Arial" panose="020B0604020202020204" pitchFamily="34" charset="0"/>
              </a:rPr>
              <a:t>m (</a:t>
            </a:r>
            <a:r>
              <a:rPr lang="de-DE" sz="2400" dirty="0">
                <a:solidFill>
                  <a:srgbClr val="000000"/>
                </a:solidFill>
                <a:latin typeface="Arial" panose="020B0604020202020204" pitchFamily="34" charset="0"/>
                <a:cs typeface="Arial" panose="020B0604020202020204" pitchFamily="34" charset="0"/>
              </a:rPr>
              <a:t>Luật Bảo vệ Môi trường số 55/2014 / QH13, </a:t>
            </a:r>
            <a:r>
              <a:rPr lang="vi-VN" sz="2400" dirty="0">
                <a:solidFill>
                  <a:srgbClr val="000000"/>
                </a:solidFill>
                <a:latin typeface="Arial" panose="020B0604020202020204" pitchFamily="34" charset="0"/>
                <a:cs typeface="Arial" panose="020B0604020202020204" pitchFamily="34" charset="0"/>
              </a:rPr>
              <a:t>Thông tư số 44/2010 / Bộ NN &amp; PTNT </a:t>
            </a:r>
            <a:r>
              <a:rPr lang="vi-VN" sz="2400" dirty="0">
                <a:solidFill>
                  <a:srgbClr val="000000"/>
                </a:solidFill>
                <a:cs typeface="Arabic Typesetting" panose="03020402040406030203" pitchFamily="66" charset="-78"/>
              </a:rPr>
              <a:t>và 45/2010 / Bộ NN&amp;PTNT, về quản lý thâm canh cá tra và nuôi tôm</a:t>
            </a:r>
            <a:r>
              <a:rPr lang="en-US" sz="2400" dirty="0">
                <a:solidFill>
                  <a:srgbClr val="000000"/>
                </a:solidFill>
                <a:cs typeface="Arabic Typesetting" panose="03020402040406030203" pitchFamily="66" charset="-78"/>
              </a:rPr>
              <a:t>.</a:t>
            </a:r>
          </a:p>
        </p:txBody>
      </p:sp>
    </p:spTree>
    <p:extLst>
      <p:ext uri="{BB962C8B-B14F-4D97-AF65-F5344CB8AC3E}">
        <p14:creationId xmlns:p14="http://schemas.microsoft.com/office/powerpoint/2010/main" val="2036992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02-Jul-19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9</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6744" y="2116667"/>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63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4323</TotalTime>
  <Words>3875</Words>
  <Application>Microsoft Office PowerPoint</Application>
  <PresentationFormat>Widescreen</PresentationFormat>
  <Paragraphs>578</Paragraphs>
  <Slides>47</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Calibri</vt:lpstr>
      <vt:lpstr>Calibri Light</vt:lpstr>
      <vt:lpstr>Cambria</vt:lpstr>
      <vt:lpstr>Cambria Math</vt:lpstr>
      <vt:lpstr>Symbol</vt:lpstr>
      <vt:lpstr>Tahoma</vt:lpstr>
      <vt:lpstr>Verdana</vt:lpstr>
      <vt:lpstr>Wingdings</vt:lpstr>
      <vt:lpstr>Office Theme</vt:lpstr>
      <vt:lpstr>LUẬN VĂN TỐT NGHIỆP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TRUONG HONG PHUC</dc:creator>
  <cp:lastModifiedBy>Truong, Phuc H</cp:lastModifiedBy>
  <cp:revision>287</cp:revision>
  <dcterms:created xsi:type="dcterms:W3CDTF">2016-11-07T16:26:57Z</dcterms:created>
  <dcterms:modified xsi:type="dcterms:W3CDTF">2019-07-02T17:28:37Z</dcterms:modified>
</cp:coreProperties>
</file>